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59" r:id="rId6"/>
    <p:sldId id="260" r:id="rId7"/>
    <p:sldId id="269" r:id="rId8"/>
    <p:sldId id="270" r:id="rId9"/>
    <p:sldId id="272" r:id="rId10"/>
    <p:sldId id="286" r:id="rId11"/>
    <p:sldId id="280" r:id="rId12"/>
    <p:sldId id="265" r:id="rId13"/>
    <p:sldId id="264" r:id="rId14"/>
    <p:sldId id="266" r:id="rId15"/>
    <p:sldId id="263" r:id="rId16"/>
    <p:sldId id="261" r:id="rId17"/>
    <p:sldId id="262" r:id="rId18"/>
    <p:sldId id="273" r:id="rId19"/>
    <p:sldId id="274" r:id="rId20"/>
    <p:sldId id="268" r:id="rId21"/>
    <p:sldId id="267" r:id="rId22"/>
    <p:sldId id="271" r:id="rId23"/>
    <p:sldId id="275" r:id="rId24"/>
    <p:sldId id="276" r:id="rId25"/>
    <p:sldId id="277" r:id="rId26"/>
    <p:sldId id="278" r:id="rId27"/>
    <p:sldId id="281" r:id="rId28"/>
    <p:sldId id="282" r:id="rId29"/>
    <p:sldId id="283" r:id="rId30"/>
    <p:sldId id="285"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592" autoAdjust="0"/>
    <p:restoredTop sz="94660"/>
  </p:normalViewPr>
  <p:slideViewPr>
    <p:cSldViewPr snapToGrid="0">
      <p:cViewPr varScale="1">
        <p:scale>
          <a:sx n="99" d="100"/>
          <a:sy n="99" d="100"/>
        </p:scale>
        <p:origin x="200"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53724-56F0-40FB-B315-552B55C16515}" type="doc">
      <dgm:prSet loTypeId="urn:microsoft.com/office/officeart/2005/8/layout/process4" loCatId="process" qsTypeId="urn:microsoft.com/office/officeart/2005/8/quickstyle/simple4" qsCatId="simple" csTypeId="urn:microsoft.com/office/officeart/2005/8/colors/colorful5" csCatId="colorful"/>
      <dgm:spPr/>
      <dgm:t>
        <a:bodyPr/>
        <a:lstStyle/>
        <a:p>
          <a:endParaRPr lang="en-US"/>
        </a:p>
      </dgm:t>
    </dgm:pt>
    <dgm:pt modelId="{29F4C047-F3F1-4137-9953-62B2F75CEBF0}">
      <dgm:prSet/>
      <dgm:spPr/>
      <dgm:t>
        <a:bodyPr/>
        <a:lstStyle/>
        <a:p>
          <a:r>
            <a:rPr lang="en-US"/>
            <a:t>We aimed to provide insight into these phenomena </a:t>
          </a:r>
          <a:r>
            <a:rPr lang="en-US" b="1"/>
            <a:t>from the perspective of those experiencing them</a:t>
          </a:r>
          <a:r>
            <a:rPr lang="en-US"/>
            <a:t>.</a:t>
          </a:r>
        </a:p>
      </dgm:t>
    </dgm:pt>
    <dgm:pt modelId="{0F38B9A0-938D-46E1-9F1F-0B6383EF556C}" type="parTrans" cxnId="{55433966-61C8-4FA2-9DCA-C88518D29CEC}">
      <dgm:prSet/>
      <dgm:spPr/>
      <dgm:t>
        <a:bodyPr/>
        <a:lstStyle/>
        <a:p>
          <a:endParaRPr lang="en-US"/>
        </a:p>
      </dgm:t>
    </dgm:pt>
    <dgm:pt modelId="{1437F7C1-F150-430A-AAB0-6AD908C80742}" type="sibTrans" cxnId="{55433966-61C8-4FA2-9DCA-C88518D29CEC}">
      <dgm:prSet/>
      <dgm:spPr/>
      <dgm:t>
        <a:bodyPr/>
        <a:lstStyle/>
        <a:p>
          <a:endParaRPr lang="en-US"/>
        </a:p>
      </dgm:t>
    </dgm:pt>
    <dgm:pt modelId="{154710DA-F4B8-412A-8D22-77B20FFD13E2}">
      <dgm:prSet/>
      <dgm:spPr/>
      <dgm:t>
        <a:bodyPr/>
        <a:lstStyle/>
        <a:p>
          <a:r>
            <a:rPr lang="en-US"/>
            <a:t>We interviewed trainees from around the nation to hear, </a:t>
          </a:r>
          <a:r>
            <a:rPr lang="en-US" b="1"/>
            <a:t>in their words</a:t>
          </a:r>
          <a:r>
            <a:rPr lang="en-US"/>
            <a:t>, their experiences and </a:t>
          </a:r>
          <a:r>
            <a:rPr lang="en-US" b="1"/>
            <a:t>how it made them feel</a:t>
          </a:r>
          <a:r>
            <a:rPr lang="en-US"/>
            <a:t>.</a:t>
          </a:r>
        </a:p>
      </dgm:t>
    </dgm:pt>
    <dgm:pt modelId="{CD9963C4-7410-4FFF-ADB5-9CFE23C3BE4A}" type="parTrans" cxnId="{2713A28A-81BD-487A-A090-7FE04D199841}">
      <dgm:prSet/>
      <dgm:spPr/>
      <dgm:t>
        <a:bodyPr/>
        <a:lstStyle/>
        <a:p>
          <a:endParaRPr lang="en-US"/>
        </a:p>
      </dgm:t>
    </dgm:pt>
    <dgm:pt modelId="{5951843A-7525-435C-B662-8CFCCD3A807E}" type="sibTrans" cxnId="{2713A28A-81BD-487A-A090-7FE04D199841}">
      <dgm:prSet/>
      <dgm:spPr/>
      <dgm:t>
        <a:bodyPr/>
        <a:lstStyle/>
        <a:p>
          <a:endParaRPr lang="en-US"/>
        </a:p>
      </dgm:t>
    </dgm:pt>
    <dgm:pt modelId="{85C25F31-7C74-4099-B473-23F0CDDD2672}" type="pres">
      <dgm:prSet presAssocID="{66253724-56F0-40FB-B315-552B55C16515}" presName="Name0" presStyleCnt="0">
        <dgm:presLayoutVars>
          <dgm:dir/>
          <dgm:animLvl val="lvl"/>
          <dgm:resizeHandles val="exact"/>
        </dgm:presLayoutVars>
      </dgm:prSet>
      <dgm:spPr/>
    </dgm:pt>
    <dgm:pt modelId="{43C10935-0874-4F77-A2E8-57DD9AED3001}" type="pres">
      <dgm:prSet presAssocID="{154710DA-F4B8-412A-8D22-77B20FFD13E2}" presName="boxAndChildren" presStyleCnt="0"/>
      <dgm:spPr/>
    </dgm:pt>
    <dgm:pt modelId="{936D5C38-A286-4866-8566-F67C2C4F410B}" type="pres">
      <dgm:prSet presAssocID="{154710DA-F4B8-412A-8D22-77B20FFD13E2}" presName="parentTextBox" presStyleLbl="node1" presStyleIdx="0" presStyleCnt="2"/>
      <dgm:spPr/>
    </dgm:pt>
    <dgm:pt modelId="{79C32620-A904-46CA-A1D4-0B6971FB399D}" type="pres">
      <dgm:prSet presAssocID="{1437F7C1-F150-430A-AAB0-6AD908C80742}" presName="sp" presStyleCnt="0"/>
      <dgm:spPr/>
    </dgm:pt>
    <dgm:pt modelId="{0A97D6EF-9DB8-46BE-9591-51F3DE3B8903}" type="pres">
      <dgm:prSet presAssocID="{29F4C047-F3F1-4137-9953-62B2F75CEBF0}" presName="arrowAndChildren" presStyleCnt="0"/>
      <dgm:spPr/>
    </dgm:pt>
    <dgm:pt modelId="{D0304F47-C6AA-4D8B-86CE-BD1443C6B88D}" type="pres">
      <dgm:prSet presAssocID="{29F4C047-F3F1-4137-9953-62B2F75CEBF0}" presName="parentTextArrow" presStyleLbl="node1" presStyleIdx="1" presStyleCnt="2"/>
      <dgm:spPr/>
    </dgm:pt>
  </dgm:ptLst>
  <dgm:cxnLst>
    <dgm:cxn modelId="{96660951-C58C-4C9F-98A5-50E191BA8006}" type="presOf" srcId="{154710DA-F4B8-412A-8D22-77B20FFD13E2}" destId="{936D5C38-A286-4866-8566-F67C2C4F410B}" srcOrd="0" destOrd="0" presId="urn:microsoft.com/office/officeart/2005/8/layout/process4"/>
    <dgm:cxn modelId="{55433966-61C8-4FA2-9DCA-C88518D29CEC}" srcId="{66253724-56F0-40FB-B315-552B55C16515}" destId="{29F4C047-F3F1-4137-9953-62B2F75CEBF0}" srcOrd="0" destOrd="0" parTransId="{0F38B9A0-938D-46E1-9F1F-0B6383EF556C}" sibTransId="{1437F7C1-F150-430A-AAB0-6AD908C80742}"/>
    <dgm:cxn modelId="{E8C92880-0E44-41B5-B951-3D37249F8089}" type="presOf" srcId="{66253724-56F0-40FB-B315-552B55C16515}" destId="{85C25F31-7C74-4099-B473-23F0CDDD2672}" srcOrd="0" destOrd="0" presId="urn:microsoft.com/office/officeart/2005/8/layout/process4"/>
    <dgm:cxn modelId="{2713A28A-81BD-487A-A090-7FE04D199841}" srcId="{66253724-56F0-40FB-B315-552B55C16515}" destId="{154710DA-F4B8-412A-8D22-77B20FFD13E2}" srcOrd="1" destOrd="0" parTransId="{CD9963C4-7410-4FFF-ADB5-9CFE23C3BE4A}" sibTransId="{5951843A-7525-435C-B662-8CFCCD3A807E}"/>
    <dgm:cxn modelId="{24B9E7B4-6769-40F2-9EF9-C20C539C12C6}" type="presOf" srcId="{29F4C047-F3F1-4137-9953-62B2F75CEBF0}" destId="{D0304F47-C6AA-4D8B-86CE-BD1443C6B88D}" srcOrd="0" destOrd="0" presId="urn:microsoft.com/office/officeart/2005/8/layout/process4"/>
    <dgm:cxn modelId="{BE246BE0-C207-442F-9B50-1B21D9E03B65}" type="presParOf" srcId="{85C25F31-7C74-4099-B473-23F0CDDD2672}" destId="{43C10935-0874-4F77-A2E8-57DD9AED3001}" srcOrd="0" destOrd="0" presId="urn:microsoft.com/office/officeart/2005/8/layout/process4"/>
    <dgm:cxn modelId="{11B85E74-DDBB-4838-B368-1C388F0692AC}" type="presParOf" srcId="{43C10935-0874-4F77-A2E8-57DD9AED3001}" destId="{936D5C38-A286-4866-8566-F67C2C4F410B}" srcOrd="0" destOrd="0" presId="urn:microsoft.com/office/officeart/2005/8/layout/process4"/>
    <dgm:cxn modelId="{F2ABB114-F5F7-4AFD-BFDD-5206E88495BF}" type="presParOf" srcId="{85C25F31-7C74-4099-B473-23F0CDDD2672}" destId="{79C32620-A904-46CA-A1D4-0B6971FB399D}" srcOrd="1" destOrd="0" presId="urn:microsoft.com/office/officeart/2005/8/layout/process4"/>
    <dgm:cxn modelId="{65F250F1-F452-4272-B8A5-715349190D38}" type="presParOf" srcId="{85C25F31-7C74-4099-B473-23F0CDDD2672}" destId="{0A97D6EF-9DB8-46BE-9591-51F3DE3B8903}" srcOrd="2" destOrd="0" presId="urn:microsoft.com/office/officeart/2005/8/layout/process4"/>
    <dgm:cxn modelId="{0277D07D-E0FC-4B43-BDF6-6846F5E42CA7}" type="presParOf" srcId="{0A97D6EF-9DB8-46BE-9591-51F3DE3B8903}" destId="{D0304F47-C6AA-4D8B-86CE-BD1443C6B88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E0FD3-AF31-4F71-B7A5-9880F4D69A8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8F7FD8D-6968-40D0-8BC5-4634ECA7D6D4}">
      <dgm:prSet/>
      <dgm:spPr/>
      <dgm:t>
        <a:bodyPr/>
        <a:lstStyle/>
        <a:p>
          <a:r>
            <a:rPr lang="en-US" dirty="0"/>
            <a:t>Based on these interviews, we scripted scenarios to present the experiences (with the knowledge of those interviewed).</a:t>
          </a:r>
        </a:p>
      </dgm:t>
    </dgm:pt>
    <dgm:pt modelId="{ABD1AC6D-5B79-485C-91DE-6B2A652D2647}" type="parTrans" cxnId="{3CAD0DB2-BCA6-430F-96A7-E727BE39F2DA}">
      <dgm:prSet/>
      <dgm:spPr/>
      <dgm:t>
        <a:bodyPr/>
        <a:lstStyle/>
        <a:p>
          <a:endParaRPr lang="en-US"/>
        </a:p>
      </dgm:t>
    </dgm:pt>
    <dgm:pt modelId="{690CFF8D-FD17-49C0-A0BD-0B98DC949D45}" type="sibTrans" cxnId="{3CAD0DB2-BCA6-430F-96A7-E727BE39F2DA}">
      <dgm:prSet/>
      <dgm:spPr/>
      <dgm:t>
        <a:bodyPr/>
        <a:lstStyle/>
        <a:p>
          <a:endParaRPr lang="en-US"/>
        </a:p>
      </dgm:t>
    </dgm:pt>
    <dgm:pt modelId="{2BA4910B-F457-4295-8E1C-CA4750819E26}">
      <dgm:prSet/>
      <dgm:spPr/>
      <dgm:t>
        <a:bodyPr/>
        <a:lstStyle/>
        <a:p>
          <a:r>
            <a:rPr lang="en-US" dirty="0"/>
            <a:t>All characters in these scenarios are actors with knowledge of the script EXCEPT the bystander.</a:t>
          </a:r>
        </a:p>
      </dgm:t>
    </dgm:pt>
    <dgm:pt modelId="{4A7F87E4-896F-41AD-B3F1-14AB377C02DE}" type="parTrans" cxnId="{A9C61BC5-2542-46BC-863B-233E702C4D45}">
      <dgm:prSet/>
      <dgm:spPr/>
      <dgm:t>
        <a:bodyPr/>
        <a:lstStyle/>
        <a:p>
          <a:endParaRPr lang="en-US"/>
        </a:p>
      </dgm:t>
    </dgm:pt>
    <dgm:pt modelId="{6078E9ED-103F-4333-B910-8FEAEB107070}" type="sibTrans" cxnId="{A9C61BC5-2542-46BC-863B-233E702C4D45}">
      <dgm:prSet/>
      <dgm:spPr/>
      <dgm:t>
        <a:bodyPr/>
        <a:lstStyle/>
        <a:p>
          <a:endParaRPr lang="en-US"/>
        </a:p>
      </dgm:t>
    </dgm:pt>
    <dgm:pt modelId="{19C729FA-2690-4443-8337-853469C58824}">
      <dgm:prSet/>
      <dgm:spPr/>
      <dgm:t>
        <a:bodyPr/>
        <a:lstStyle/>
        <a:p>
          <a:r>
            <a:rPr lang="en-US" dirty="0"/>
            <a:t>Following an initial simulated scenario, allyship training was provided to the bystander to apply in a repetition of the initial scenario.</a:t>
          </a:r>
        </a:p>
      </dgm:t>
    </dgm:pt>
    <dgm:pt modelId="{4A35A5E0-5F2B-4A82-948F-EF9B7E7D1363}" type="parTrans" cxnId="{0AD04F47-2EF0-459F-BF00-FEC4A2DD8B05}">
      <dgm:prSet/>
      <dgm:spPr/>
      <dgm:t>
        <a:bodyPr/>
        <a:lstStyle/>
        <a:p>
          <a:endParaRPr lang="en-US"/>
        </a:p>
      </dgm:t>
    </dgm:pt>
    <dgm:pt modelId="{0A5D5AB0-0F33-4EE1-B5B5-895538D24D8B}" type="sibTrans" cxnId="{0AD04F47-2EF0-459F-BF00-FEC4A2DD8B05}">
      <dgm:prSet/>
      <dgm:spPr/>
      <dgm:t>
        <a:bodyPr/>
        <a:lstStyle/>
        <a:p>
          <a:endParaRPr lang="en-US"/>
        </a:p>
      </dgm:t>
    </dgm:pt>
    <dgm:pt modelId="{805BC374-4F5B-41E5-BBFF-FD9DF39283EB}" type="pres">
      <dgm:prSet presAssocID="{0A9E0FD3-AF31-4F71-B7A5-9880F4D69A85}" presName="linear" presStyleCnt="0">
        <dgm:presLayoutVars>
          <dgm:animLvl val="lvl"/>
          <dgm:resizeHandles val="exact"/>
        </dgm:presLayoutVars>
      </dgm:prSet>
      <dgm:spPr/>
    </dgm:pt>
    <dgm:pt modelId="{B65993CB-CA3A-42AF-A2C3-E25CDE9886A6}" type="pres">
      <dgm:prSet presAssocID="{58F7FD8D-6968-40D0-8BC5-4634ECA7D6D4}" presName="parentText" presStyleLbl="node1" presStyleIdx="0" presStyleCnt="3" custLinFactY="-30884" custLinFactNeighborY="-100000">
        <dgm:presLayoutVars>
          <dgm:chMax val="0"/>
          <dgm:bulletEnabled val="1"/>
        </dgm:presLayoutVars>
      </dgm:prSet>
      <dgm:spPr/>
    </dgm:pt>
    <dgm:pt modelId="{E7B409B5-3190-4A9E-8FBA-95456C56DF71}" type="pres">
      <dgm:prSet presAssocID="{690CFF8D-FD17-49C0-A0BD-0B98DC949D45}" presName="spacer" presStyleCnt="0"/>
      <dgm:spPr/>
    </dgm:pt>
    <dgm:pt modelId="{F42A0EBF-310F-418B-A8DF-B683578BAA4C}" type="pres">
      <dgm:prSet presAssocID="{2BA4910B-F457-4295-8E1C-CA4750819E26}" presName="parentText" presStyleLbl="node1" presStyleIdx="1" presStyleCnt="3">
        <dgm:presLayoutVars>
          <dgm:chMax val="0"/>
          <dgm:bulletEnabled val="1"/>
        </dgm:presLayoutVars>
      </dgm:prSet>
      <dgm:spPr/>
    </dgm:pt>
    <dgm:pt modelId="{D810EDA2-F53D-45CD-92D8-59529093891F}" type="pres">
      <dgm:prSet presAssocID="{6078E9ED-103F-4333-B910-8FEAEB107070}" presName="spacer" presStyleCnt="0"/>
      <dgm:spPr/>
    </dgm:pt>
    <dgm:pt modelId="{86D5FC80-9FFC-4571-A949-157109C15609}" type="pres">
      <dgm:prSet presAssocID="{19C729FA-2690-4443-8337-853469C58824}" presName="parentText" presStyleLbl="node1" presStyleIdx="2" presStyleCnt="3" custLinFactY="30884" custLinFactNeighborY="100000">
        <dgm:presLayoutVars>
          <dgm:chMax val="0"/>
          <dgm:bulletEnabled val="1"/>
        </dgm:presLayoutVars>
      </dgm:prSet>
      <dgm:spPr/>
    </dgm:pt>
  </dgm:ptLst>
  <dgm:cxnLst>
    <dgm:cxn modelId="{06565E04-34EC-46F1-9B6E-EA792E67D5E6}" type="presOf" srcId="{2BA4910B-F457-4295-8E1C-CA4750819E26}" destId="{F42A0EBF-310F-418B-A8DF-B683578BAA4C}" srcOrd="0" destOrd="0" presId="urn:microsoft.com/office/officeart/2005/8/layout/vList2"/>
    <dgm:cxn modelId="{0AD04F47-2EF0-459F-BF00-FEC4A2DD8B05}" srcId="{0A9E0FD3-AF31-4F71-B7A5-9880F4D69A85}" destId="{19C729FA-2690-4443-8337-853469C58824}" srcOrd="2" destOrd="0" parTransId="{4A35A5E0-5F2B-4A82-948F-EF9B7E7D1363}" sibTransId="{0A5D5AB0-0F33-4EE1-B5B5-895538D24D8B}"/>
    <dgm:cxn modelId="{58367E82-28D5-44B8-81CF-E7DC7E8C2F4C}" type="presOf" srcId="{19C729FA-2690-4443-8337-853469C58824}" destId="{86D5FC80-9FFC-4571-A949-157109C15609}" srcOrd="0" destOrd="0" presId="urn:microsoft.com/office/officeart/2005/8/layout/vList2"/>
    <dgm:cxn modelId="{3CAD0DB2-BCA6-430F-96A7-E727BE39F2DA}" srcId="{0A9E0FD3-AF31-4F71-B7A5-9880F4D69A85}" destId="{58F7FD8D-6968-40D0-8BC5-4634ECA7D6D4}" srcOrd="0" destOrd="0" parTransId="{ABD1AC6D-5B79-485C-91DE-6B2A652D2647}" sibTransId="{690CFF8D-FD17-49C0-A0BD-0B98DC949D45}"/>
    <dgm:cxn modelId="{87DE65B5-0EF0-4564-B240-80718CEB2BE1}" type="presOf" srcId="{0A9E0FD3-AF31-4F71-B7A5-9880F4D69A85}" destId="{805BC374-4F5B-41E5-BBFF-FD9DF39283EB}" srcOrd="0" destOrd="0" presId="urn:microsoft.com/office/officeart/2005/8/layout/vList2"/>
    <dgm:cxn modelId="{A9C61BC5-2542-46BC-863B-233E702C4D45}" srcId="{0A9E0FD3-AF31-4F71-B7A5-9880F4D69A85}" destId="{2BA4910B-F457-4295-8E1C-CA4750819E26}" srcOrd="1" destOrd="0" parTransId="{4A7F87E4-896F-41AD-B3F1-14AB377C02DE}" sibTransId="{6078E9ED-103F-4333-B910-8FEAEB107070}"/>
    <dgm:cxn modelId="{E764B6FF-7518-4FAD-B035-A5F044D35EC0}" type="presOf" srcId="{58F7FD8D-6968-40D0-8BC5-4634ECA7D6D4}" destId="{B65993CB-CA3A-42AF-A2C3-E25CDE9886A6}" srcOrd="0" destOrd="0" presId="urn:microsoft.com/office/officeart/2005/8/layout/vList2"/>
    <dgm:cxn modelId="{DEB97E6D-D43F-4844-B9AC-62F859E33560}" type="presParOf" srcId="{805BC374-4F5B-41E5-BBFF-FD9DF39283EB}" destId="{B65993CB-CA3A-42AF-A2C3-E25CDE9886A6}" srcOrd="0" destOrd="0" presId="urn:microsoft.com/office/officeart/2005/8/layout/vList2"/>
    <dgm:cxn modelId="{50BB71C6-AEE4-4D23-93BE-384EC439610D}" type="presParOf" srcId="{805BC374-4F5B-41E5-BBFF-FD9DF39283EB}" destId="{E7B409B5-3190-4A9E-8FBA-95456C56DF71}" srcOrd="1" destOrd="0" presId="urn:microsoft.com/office/officeart/2005/8/layout/vList2"/>
    <dgm:cxn modelId="{83D2A4D7-E816-4075-B558-DA7ABA2FE65F}" type="presParOf" srcId="{805BC374-4F5B-41E5-BBFF-FD9DF39283EB}" destId="{F42A0EBF-310F-418B-A8DF-B683578BAA4C}" srcOrd="2" destOrd="0" presId="urn:microsoft.com/office/officeart/2005/8/layout/vList2"/>
    <dgm:cxn modelId="{D21EB2FF-CF51-439B-870A-099DF2C6E354}" type="presParOf" srcId="{805BC374-4F5B-41E5-BBFF-FD9DF39283EB}" destId="{D810EDA2-F53D-45CD-92D8-59529093891F}" srcOrd="3" destOrd="0" presId="urn:microsoft.com/office/officeart/2005/8/layout/vList2"/>
    <dgm:cxn modelId="{27784221-8D3B-41ED-A71F-5A547B51ADCB}" type="presParOf" srcId="{805BC374-4F5B-41E5-BBFF-FD9DF39283EB}" destId="{86D5FC80-9FFC-4571-A949-157109C1560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4EEF80-422F-4B2E-9EE6-C3485B5F13D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76252A4-4F8E-4CDD-B2BD-5F5ADA352B06}">
      <dgm:prSet/>
      <dgm:spPr/>
      <dgm:t>
        <a:bodyPr/>
        <a:lstStyle/>
        <a:p>
          <a:r>
            <a:rPr lang="en-US" dirty="0"/>
            <a:t>If the unspoken rules governing our behavior are not accounting for the way they negatively impacts others, it is worth addressing these norms.</a:t>
          </a:r>
        </a:p>
      </dgm:t>
    </dgm:pt>
    <dgm:pt modelId="{C7ACA060-9FD7-4CFC-AEC7-5764814BB33D}" type="parTrans" cxnId="{99C7F628-95D0-4FD9-A0B8-81EA48AC66D7}">
      <dgm:prSet/>
      <dgm:spPr/>
      <dgm:t>
        <a:bodyPr/>
        <a:lstStyle/>
        <a:p>
          <a:endParaRPr lang="en-US"/>
        </a:p>
      </dgm:t>
    </dgm:pt>
    <dgm:pt modelId="{0476CBDA-806E-4C84-9615-A0175D40922E}" type="sibTrans" cxnId="{99C7F628-95D0-4FD9-A0B8-81EA48AC66D7}">
      <dgm:prSet/>
      <dgm:spPr/>
      <dgm:t>
        <a:bodyPr/>
        <a:lstStyle/>
        <a:p>
          <a:endParaRPr lang="en-US"/>
        </a:p>
      </dgm:t>
    </dgm:pt>
    <dgm:pt modelId="{EABA28E8-1DDF-4CF1-9140-BE95D49B73F5}">
      <dgm:prSet/>
      <dgm:spPr/>
      <dgm:t>
        <a:bodyPr/>
        <a:lstStyle/>
        <a:p>
          <a:r>
            <a:rPr lang="en-US" dirty="0"/>
            <a:t>These scenarios are intended to make the case for addressing these norms and to provide strategies to do just that in our everyday life</a:t>
          </a:r>
        </a:p>
      </dgm:t>
    </dgm:pt>
    <dgm:pt modelId="{CE6B6B45-F770-4F04-AB27-80E2C1635AC8}" type="parTrans" cxnId="{9CA8A386-45A5-40A2-8840-9DE61293E458}">
      <dgm:prSet/>
      <dgm:spPr/>
      <dgm:t>
        <a:bodyPr/>
        <a:lstStyle/>
        <a:p>
          <a:endParaRPr lang="en-US"/>
        </a:p>
      </dgm:t>
    </dgm:pt>
    <dgm:pt modelId="{49DA3D65-F456-4F8E-B8E8-784F0CC8AAF2}" type="sibTrans" cxnId="{9CA8A386-45A5-40A2-8840-9DE61293E458}">
      <dgm:prSet/>
      <dgm:spPr/>
      <dgm:t>
        <a:bodyPr/>
        <a:lstStyle/>
        <a:p>
          <a:endParaRPr lang="en-US"/>
        </a:p>
      </dgm:t>
    </dgm:pt>
    <dgm:pt modelId="{B66664BF-555B-4940-8D5F-51A843E32999}" type="pres">
      <dgm:prSet presAssocID="{564EEF80-422F-4B2E-9EE6-C3485B5F13DF}" presName="linear" presStyleCnt="0">
        <dgm:presLayoutVars>
          <dgm:animLvl val="lvl"/>
          <dgm:resizeHandles val="exact"/>
        </dgm:presLayoutVars>
      </dgm:prSet>
      <dgm:spPr/>
    </dgm:pt>
    <dgm:pt modelId="{88CE131F-F93C-4EB2-8836-8836C9865E47}" type="pres">
      <dgm:prSet presAssocID="{976252A4-4F8E-4CDD-B2BD-5F5ADA352B06}" presName="parentText" presStyleLbl="node1" presStyleIdx="0" presStyleCnt="2" custLinFactY="-10035" custLinFactNeighborY="-100000">
        <dgm:presLayoutVars>
          <dgm:chMax val="0"/>
          <dgm:bulletEnabled val="1"/>
        </dgm:presLayoutVars>
      </dgm:prSet>
      <dgm:spPr/>
    </dgm:pt>
    <dgm:pt modelId="{EA372163-FB46-4739-B12B-C0F6F92390E1}" type="pres">
      <dgm:prSet presAssocID="{0476CBDA-806E-4C84-9615-A0175D40922E}" presName="spacer" presStyleCnt="0"/>
      <dgm:spPr/>
    </dgm:pt>
    <dgm:pt modelId="{15A83A7B-73F0-4263-AA5E-3FD61C3BF75C}" type="pres">
      <dgm:prSet presAssocID="{EABA28E8-1DDF-4CF1-9140-BE95D49B73F5}" presName="parentText" presStyleLbl="node1" presStyleIdx="1" presStyleCnt="2" custLinFactY="37218" custLinFactNeighborY="100000">
        <dgm:presLayoutVars>
          <dgm:chMax val="0"/>
          <dgm:bulletEnabled val="1"/>
        </dgm:presLayoutVars>
      </dgm:prSet>
      <dgm:spPr/>
    </dgm:pt>
  </dgm:ptLst>
  <dgm:cxnLst>
    <dgm:cxn modelId="{99C7F628-95D0-4FD9-A0B8-81EA48AC66D7}" srcId="{564EEF80-422F-4B2E-9EE6-C3485B5F13DF}" destId="{976252A4-4F8E-4CDD-B2BD-5F5ADA352B06}" srcOrd="0" destOrd="0" parTransId="{C7ACA060-9FD7-4CFC-AEC7-5764814BB33D}" sibTransId="{0476CBDA-806E-4C84-9615-A0175D40922E}"/>
    <dgm:cxn modelId="{BCF00360-B82E-4F78-AF1C-7D73CD871BD4}" type="presOf" srcId="{976252A4-4F8E-4CDD-B2BD-5F5ADA352B06}" destId="{88CE131F-F93C-4EB2-8836-8836C9865E47}" srcOrd="0" destOrd="0" presId="urn:microsoft.com/office/officeart/2005/8/layout/vList2"/>
    <dgm:cxn modelId="{B8DB3984-7808-44A9-A998-1A86EC0C9B47}" type="presOf" srcId="{564EEF80-422F-4B2E-9EE6-C3485B5F13DF}" destId="{B66664BF-555B-4940-8D5F-51A843E32999}" srcOrd="0" destOrd="0" presId="urn:microsoft.com/office/officeart/2005/8/layout/vList2"/>
    <dgm:cxn modelId="{9CA8A386-45A5-40A2-8840-9DE61293E458}" srcId="{564EEF80-422F-4B2E-9EE6-C3485B5F13DF}" destId="{EABA28E8-1DDF-4CF1-9140-BE95D49B73F5}" srcOrd="1" destOrd="0" parTransId="{CE6B6B45-F770-4F04-AB27-80E2C1635AC8}" sibTransId="{49DA3D65-F456-4F8E-B8E8-784F0CC8AAF2}"/>
    <dgm:cxn modelId="{ECEA3D9C-844A-4300-9F60-04E00685C176}" type="presOf" srcId="{EABA28E8-1DDF-4CF1-9140-BE95D49B73F5}" destId="{15A83A7B-73F0-4263-AA5E-3FD61C3BF75C}" srcOrd="0" destOrd="0" presId="urn:microsoft.com/office/officeart/2005/8/layout/vList2"/>
    <dgm:cxn modelId="{457EB66D-7073-45BB-BFAA-6D69D41E0A03}" type="presParOf" srcId="{B66664BF-555B-4940-8D5F-51A843E32999}" destId="{88CE131F-F93C-4EB2-8836-8836C9865E47}" srcOrd="0" destOrd="0" presId="urn:microsoft.com/office/officeart/2005/8/layout/vList2"/>
    <dgm:cxn modelId="{F4649D05-0286-45B0-9E1E-E109F38730B5}" type="presParOf" srcId="{B66664BF-555B-4940-8D5F-51A843E32999}" destId="{EA372163-FB46-4739-B12B-C0F6F92390E1}" srcOrd="1" destOrd="0" presId="urn:microsoft.com/office/officeart/2005/8/layout/vList2"/>
    <dgm:cxn modelId="{86CB46F7-503E-462D-B703-7117C85B2B0C}" type="presParOf" srcId="{B66664BF-555B-4940-8D5F-51A843E32999}" destId="{15A83A7B-73F0-4263-AA5E-3FD61C3BF75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BC008C-9724-4055-BBB4-87DCBB66C1E6}"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3E663329-4CE5-4F66-AC4F-66A3330297B1}">
      <dgm:prSet/>
      <dgm:spPr/>
      <dgm:t>
        <a:bodyPr/>
        <a:lstStyle/>
        <a:p>
          <a:r>
            <a:rPr lang="en-US" b="1" dirty="0">
              <a:solidFill>
                <a:srgbClr val="FF0000"/>
              </a:solidFill>
            </a:rPr>
            <a:t>TOOLS FOR ADDRESSING MICROAGGRESSIONS</a:t>
          </a:r>
          <a:endParaRPr lang="en-US" dirty="0">
            <a:solidFill>
              <a:srgbClr val="FF0000"/>
            </a:solidFill>
          </a:endParaRPr>
        </a:p>
      </dgm:t>
    </dgm:pt>
    <dgm:pt modelId="{A24B7808-ED0E-406E-A4AA-43821169F4CF}" type="parTrans" cxnId="{1E2DA340-E5FC-4F0C-B73E-D9D381EADB8C}">
      <dgm:prSet/>
      <dgm:spPr/>
      <dgm:t>
        <a:bodyPr/>
        <a:lstStyle/>
        <a:p>
          <a:endParaRPr lang="en-US"/>
        </a:p>
      </dgm:t>
    </dgm:pt>
    <dgm:pt modelId="{5BC17092-9096-4C5C-A6C5-6E83EB7D5501}" type="sibTrans" cxnId="{1E2DA340-E5FC-4F0C-B73E-D9D381EADB8C}">
      <dgm:prSet/>
      <dgm:spPr/>
      <dgm:t>
        <a:bodyPr/>
        <a:lstStyle/>
        <a:p>
          <a:endParaRPr lang="en-US"/>
        </a:p>
      </dgm:t>
    </dgm:pt>
    <dgm:pt modelId="{D1664B94-77AB-4019-B2F4-AF0A8A58822C}">
      <dgm:prSet/>
      <dgm:spPr/>
      <dgm:t>
        <a:bodyPr/>
        <a:lstStyle/>
        <a:p>
          <a:pPr algn="ctr"/>
          <a:r>
            <a:rPr lang="en-US" b="1" dirty="0"/>
            <a:t>IMPACT STATEMENTS</a:t>
          </a:r>
          <a:endParaRPr lang="en-US" dirty="0"/>
        </a:p>
      </dgm:t>
    </dgm:pt>
    <dgm:pt modelId="{AE47286B-E1E8-480F-AF32-EF6B98B97294}" type="parTrans" cxnId="{1080D581-372E-4F8F-99FE-07CFDD00ECFA}">
      <dgm:prSet/>
      <dgm:spPr/>
      <dgm:t>
        <a:bodyPr/>
        <a:lstStyle/>
        <a:p>
          <a:endParaRPr lang="en-US"/>
        </a:p>
      </dgm:t>
    </dgm:pt>
    <dgm:pt modelId="{DC350B97-08C6-4585-A790-5A36B0FF825F}" type="sibTrans" cxnId="{1080D581-372E-4F8F-99FE-07CFDD00ECFA}">
      <dgm:prSet/>
      <dgm:spPr/>
      <dgm:t>
        <a:bodyPr/>
        <a:lstStyle/>
        <a:p>
          <a:endParaRPr lang="en-US"/>
        </a:p>
      </dgm:t>
    </dgm:pt>
    <dgm:pt modelId="{2A7221E3-87E5-40D3-A3DB-DCC7A8174BE0}">
      <dgm:prSet/>
      <dgm:spPr/>
      <dgm:t>
        <a:bodyPr/>
        <a:lstStyle/>
        <a:p>
          <a:pPr algn="ctr"/>
          <a:r>
            <a:rPr lang="en-US" b="1" dirty="0"/>
            <a:t>USE STRATEGIC QUESTIONS</a:t>
          </a:r>
          <a:endParaRPr lang="en-US" dirty="0"/>
        </a:p>
      </dgm:t>
    </dgm:pt>
    <dgm:pt modelId="{54D18881-7A6E-41CF-A44B-3F7C55F3FB6A}" type="parTrans" cxnId="{118B82B8-DFBA-44F7-9DC3-EE739EC17F8C}">
      <dgm:prSet/>
      <dgm:spPr/>
      <dgm:t>
        <a:bodyPr/>
        <a:lstStyle/>
        <a:p>
          <a:endParaRPr lang="en-US"/>
        </a:p>
      </dgm:t>
    </dgm:pt>
    <dgm:pt modelId="{31A980D4-6C5C-40DF-B742-BB30CC3BF217}" type="sibTrans" cxnId="{118B82B8-DFBA-44F7-9DC3-EE739EC17F8C}">
      <dgm:prSet/>
      <dgm:spPr/>
      <dgm:t>
        <a:bodyPr/>
        <a:lstStyle/>
        <a:p>
          <a:endParaRPr lang="en-US"/>
        </a:p>
      </dgm:t>
    </dgm:pt>
    <dgm:pt modelId="{ABC67E02-1312-4929-9F02-40B580154323}">
      <dgm:prSet/>
      <dgm:spPr/>
      <dgm:t>
        <a:bodyPr/>
        <a:lstStyle/>
        <a:p>
          <a:pPr algn="ctr"/>
          <a:r>
            <a:rPr lang="en-US" b="1" dirty="0"/>
            <a:t>PARAPHRASE/REFLECT</a:t>
          </a:r>
          <a:endParaRPr lang="en-US" dirty="0"/>
        </a:p>
      </dgm:t>
    </dgm:pt>
    <dgm:pt modelId="{2D832993-0937-4029-AEC9-0075A68B3903}" type="parTrans" cxnId="{6F9BEAFF-668A-4A33-A5C9-7BC1CB221ABA}">
      <dgm:prSet/>
      <dgm:spPr/>
      <dgm:t>
        <a:bodyPr/>
        <a:lstStyle/>
        <a:p>
          <a:endParaRPr lang="en-US"/>
        </a:p>
      </dgm:t>
    </dgm:pt>
    <dgm:pt modelId="{9FAC6471-D87D-4D29-B479-ACDB215268DB}" type="sibTrans" cxnId="{6F9BEAFF-668A-4A33-A5C9-7BC1CB221ABA}">
      <dgm:prSet/>
      <dgm:spPr/>
      <dgm:t>
        <a:bodyPr/>
        <a:lstStyle/>
        <a:p>
          <a:endParaRPr lang="en-US"/>
        </a:p>
      </dgm:t>
    </dgm:pt>
    <dgm:pt modelId="{EF580527-6E97-4939-BB12-BDBBB77985F7}">
      <dgm:prSet/>
      <dgm:spPr/>
      <dgm:t>
        <a:bodyPr/>
        <a:lstStyle/>
        <a:p>
          <a:pPr algn="ctr"/>
          <a:r>
            <a:rPr lang="en-US" b="1" dirty="0"/>
            <a:t>REFRAME</a:t>
          </a:r>
          <a:endParaRPr lang="en-US" dirty="0"/>
        </a:p>
      </dgm:t>
    </dgm:pt>
    <dgm:pt modelId="{3B1A7C2E-C095-4DEC-A654-AADF785ADDA5}" type="parTrans" cxnId="{09E117FA-E1C4-45A6-85B2-643A65E01C42}">
      <dgm:prSet/>
      <dgm:spPr/>
      <dgm:t>
        <a:bodyPr/>
        <a:lstStyle/>
        <a:p>
          <a:endParaRPr lang="en-US"/>
        </a:p>
      </dgm:t>
    </dgm:pt>
    <dgm:pt modelId="{03C1057D-2CA2-44CE-A31D-B9F532BEFE94}" type="sibTrans" cxnId="{09E117FA-E1C4-45A6-85B2-643A65E01C42}">
      <dgm:prSet/>
      <dgm:spPr/>
      <dgm:t>
        <a:bodyPr/>
        <a:lstStyle/>
        <a:p>
          <a:endParaRPr lang="en-US"/>
        </a:p>
      </dgm:t>
    </dgm:pt>
    <dgm:pt modelId="{7583938A-85CA-42A0-8EE2-561310CDA44D}">
      <dgm:prSet/>
      <dgm:spPr/>
      <dgm:t>
        <a:bodyPr/>
        <a:lstStyle/>
        <a:p>
          <a:pPr algn="ctr"/>
          <a:r>
            <a:rPr lang="en-US" b="1" dirty="0"/>
            <a:t>RE-DIRECT</a:t>
          </a:r>
          <a:endParaRPr lang="en-US" dirty="0"/>
        </a:p>
      </dgm:t>
    </dgm:pt>
    <dgm:pt modelId="{F1177F13-7FA5-4442-8ED8-AD5F6CB908F1}" type="parTrans" cxnId="{F0F9297C-E5BC-4E2E-9CED-F89969A13675}">
      <dgm:prSet/>
      <dgm:spPr/>
      <dgm:t>
        <a:bodyPr/>
        <a:lstStyle/>
        <a:p>
          <a:endParaRPr lang="en-US"/>
        </a:p>
      </dgm:t>
    </dgm:pt>
    <dgm:pt modelId="{2388086D-5A08-4ECE-875F-C07E3B0FD995}" type="sibTrans" cxnId="{F0F9297C-E5BC-4E2E-9CED-F89969A13675}">
      <dgm:prSet/>
      <dgm:spPr/>
      <dgm:t>
        <a:bodyPr/>
        <a:lstStyle/>
        <a:p>
          <a:endParaRPr lang="en-US"/>
        </a:p>
      </dgm:t>
    </dgm:pt>
    <dgm:pt modelId="{CC9CCFDD-4EE4-49D3-8398-755716159605}">
      <dgm:prSet/>
      <dgm:spPr/>
      <dgm:t>
        <a:bodyPr/>
        <a:lstStyle/>
        <a:p>
          <a:pPr algn="ctr"/>
          <a:r>
            <a:rPr lang="en-US" b="1" dirty="0"/>
            <a:t>USE PREFERENCE STATEMENTS</a:t>
          </a:r>
          <a:endParaRPr lang="en-US" dirty="0"/>
        </a:p>
      </dgm:t>
    </dgm:pt>
    <dgm:pt modelId="{5994FB6E-8DE4-4550-89A3-C1C6408A3D32}" type="parTrans" cxnId="{BBD3B79F-0492-4050-869E-FFB2EAA5901C}">
      <dgm:prSet/>
      <dgm:spPr/>
      <dgm:t>
        <a:bodyPr/>
        <a:lstStyle/>
        <a:p>
          <a:endParaRPr lang="en-US"/>
        </a:p>
      </dgm:t>
    </dgm:pt>
    <dgm:pt modelId="{8DA561A6-59F8-4BC5-A8D9-F19BE19144C1}" type="sibTrans" cxnId="{BBD3B79F-0492-4050-869E-FFB2EAA5901C}">
      <dgm:prSet/>
      <dgm:spPr/>
      <dgm:t>
        <a:bodyPr/>
        <a:lstStyle/>
        <a:p>
          <a:endParaRPr lang="en-US"/>
        </a:p>
      </dgm:t>
    </dgm:pt>
    <dgm:pt modelId="{5DA04467-DA6F-4759-8E47-1B6AC614154D}">
      <dgm:prSet/>
      <dgm:spPr/>
      <dgm:t>
        <a:bodyPr/>
        <a:lstStyle/>
        <a:p>
          <a:pPr algn="ctr"/>
          <a:r>
            <a:rPr lang="en-US" b="1" dirty="0"/>
            <a:t>REVISIT</a:t>
          </a:r>
          <a:endParaRPr lang="en-US" dirty="0"/>
        </a:p>
      </dgm:t>
    </dgm:pt>
    <dgm:pt modelId="{1BF16392-0CA5-4DF8-A053-64C648CDCAAD}" type="parTrans" cxnId="{BBDC083E-242A-495B-A34B-4A96E2D1DE4E}">
      <dgm:prSet/>
      <dgm:spPr/>
      <dgm:t>
        <a:bodyPr/>
        <a:lstStyle/>
        <a:p>
          <a:endParaRPr lang="en-US"/>
        </a:p>
      </dgm:t>
    </dgm:pt>
    <dgm:pt modelId="{5531A673-330B-4926-BB77-BDDAB1698C5B}" type="sibTrans" cxnId="{BBDC083E-242A-495B-A34B-4A96E2D1DE4E}">
      <dgm:prSet/>
      <dgm:spPr/>
      <dgm:t>
        <a:bodyPr/>
        <a:lstStyle/>
        <a:p>
          <a:endParaRPr lang="en-US"/>
        </a:p>
      </dgm:t>
    </dgm:pt>
    <dgm:pt modelId="{E9E4C03B-11EC-454B-A0D2-0D542B9E3102}" type="pres">
      <dgm:prSet presAssocID="{C7BC008C-9724-4055-BBB4-87DCBB66C1E6}" presName="vert0" presStyleCnt="0">
        <dgm:presLayoutVars>
          <dgm:dir/>
          <dgm:animOne val="branch"/>
          <dgm:animLvl val="lvl"/>
        </dgm:presLayoutVars>
      </dgm:prSet>
      <dgm:spPr/>
    </dgm:pt>
    <dgm:pt modelId="{F177A5E9-8FF9-4435-A526-DD9B9AC09257}" type="pres">
      <dgm:prSet presAssocID="{3E663329-4CE5-4F66-AC4F-66A3330297B1}" presName="thickLine" presStyleLbl="alignNode1" presStyleIdx="0" presStyleCnt="8"/>
      <dgm:spPr/>
    </dgm:pt>
    <dgm:pt modelId="{ACDA18D2-B61C-4CBC-97E7-0D78096131B3}" type="pres">
      <dgm:prSet presAssocID="{3E663329-4CE5-4F66-AC4F-66A3330297B1}" presName="horz1" presStyleCnt="0"/>
      <dgm:spPr/>
    </dgm:pt>
    <dgm:pt modelId="{68ACD4AB-8A93-4522-B6BC-BFE65FB5B8BA}" type="pres">
      <dgm:prSet presAssocID="{3E663329-4CE5-4F66-AC4F-66A3330297B1}" presName="tx1" presStyleLbl="revTx" presStyleIdx="0" presStyleCnt="8"/>
      <dgm:spPr/>
    </dgm:pt>
    <dgm:pt modelId="{74A056A6-8C37-4A8F-8B1D-4B04B5F107C8}" type="pres">
      <dgm:prSet presAssocID="{3E663329-4CE5-4F66-AC4F-66A3330297B1}" presName="vert1" presStyleCnt="0"/>
      <dgm:spPr/>
    </dgm:pt>
    <dgm:pt modelId="{ADA4C46B-8350-45FF-B54A-00D6944E8C17}" type="pres">
      <dgm:prSet presAssocID="{D1664B94-77AB-4019-B2F4-AF0A8A58822C}" presName="thickLine" presStyleLbl="alignNode1" presStyleIdx="1" presStyleCnt="8"/>
      <dgm:spPr/>
    </dgm:pt>
    <dgm:pt modelId="{131A3398-CBE8-4F43-9187-DC3981B920DE}" type="pres">
      <dgm:prSet presAssocID="{D1664B94-77AB-4019-B2F4-AF0A8A58822C}" presName="horz1" presStyleCnt="0"/>
      <dgm:spPr/>
    </dgm:pt>
    <dgm:pt modelId="{2BFABF37-A7DE-4124-83A3-BBCE771561B7}" type="pres">
      <dgm:prSet presAssocID="{D1664B94-77AB-4019-B2F4-AF0A8A58822C}" presName="tx1" presStyleLbl="revTx" presStyleIdx="1" presStyleCnt="8"/>
      <dgm:spPr/>
    </dgm:pt>
    <dgm:pt modelId="{47DA0333-3728-4090-A424-6DBD30E4D0A6}" type="pres">
      <dgm:prSet presAssocID="{D1664B94-77AB-4019-B2F4-AF0A8A58822C}" presName="vert1" presStyleCnt="0"/>
      <dgm:spPr/>
    </dgm:pt>
    <dgm:pt modelId="{90CC9DF9-1AE1-4346-8A2F-67D07C483E89}" type="pres">
      <dgm:prSet presAssocID="{2A7221E3-87E5-40D3-A3DB-DCC7A8174BE0}" presName="thickLine" presStyleLbl="alignNode1" presStyleIdx="2" presStyleCnt="8"/>
      <dgm:spPr/>
    </dgm:pt>
    <dgm:pt modelId="{6ED3BCCB-EEA9-4388-987F-7061D6C4E7B8}" type="pres">
      <dgm:prSet presAssocID="{2A7221E3-87E5-40D3-A3DB-DCC7A8174BE0}" presName="horz1" presStyleCnt="0"/>
      <dgm:spPr/>
    </dgm:pt>
    <dgm:pt modelId="{162A63F0-6B10-4B73-89B3-BC0BAE5383A8}" type="pres">
      <dgm:prSet presAssocID="{2A7221E3-87E5-40D3-A3DB-DCC7A8174BE0}" presName="tx1" presStyleLbl="revTx" presStyleIdx="2" presStyleCnt="8"/>
      <dgm:spPr/>
    </dgm:pt>
    <dgm:pt modelId="{8DC2C0D1-1478-4045-BA70-92CBD5B3AC26}" type="pres">
      <dgm:prSet presAssocID="{2A7221E3-87E5-40D3-A3DB-DCC7A8174BE0}" presName="vert1" presStyleCnt="0"/>
      <dgm:spPr/>
    </dgm:pt>
    <dgm:pt modelId="{2CFEFED3-084B-45B3-83A1-71416F9A33FE}" type="pres">
      <dgm:prSet presAssocID="{ABC67E02-1312-4929-9F02-40B580154323}" presName="thickLine" presStyleLbl="alignNode1" presStyleIdx="3" presStyleCnt="8"/>
      <dgm:spPr/>
    </dgm:pt>
    <dgm:pt modelId="{2FBF7A66-D00D-46C9-9FBA-9031D449CA12}" type="pres">
      <dgm:prSet presAssocID="{ABC67E02-1312-4929-9F02-40B580154323}" presName="horz1" presStyleCnt="0"/>
      <dgm:spPr/>
    </dgm:pt>
    <dgm:pt modelId="{41ABC344-C04B-464F-B123-8044B18DBC4B}" type="pres">
      <dgm:prSet presAssocID="{ABC67E02-1312-4929-9F02-40B580154323}" presName="tx1" presStyleLbl="revTx" presStyleIdx="3" presStyleCnt="8"/>
      <dgm:spPr/>
    </dgm:pt>
    <dgm:pt modelId="{8D98DF14-00CD-49C9-8EB3-622B63729ECA}" type="pres">
      <dgm:prSet presAssocID="{ABC67E02-1312-4929-9F02-40B580154323}" presName="vert1" presStyleCnt="0"/>
      <dgm:spPr/>
    </dgm:pt>
    <dgm:pt modelId="{9B01A7BE-86AD-4847-BBFD-80E2E20F91AC}" type="pres">
      <dgm:prSet presAssocID="{EF580527-6E97-4939-BB12-BDBBB77985F7}" presName="thickLine" presStyleLbl="alignNode1" presStyleIdx="4" presStyleCnt="8"/>
      <dgm:spPr/>
    </dgm:pt>
    <dgm:pt modelId="{2C9BC628-6BDF-4BCA-B4BC-5F5E65B0657D}" type="pres">
      <dgm:prSet presAssocID="{EF580527-6E97-4939-BB12-BDBBB77985F7}" presName="horz1" presStyleCnt="0"/>
      <dgm:spPr/>
    </dgm:pt>
    <dgm:pt modelId="{D13784BA-67DC-4E64-A7D1-1DF33C9F89B6}" type="pres">
      <dgm:prSet presAssocID="{EF580527-6E97-4939-BB12-BDBBB77985F7}" presName="tx1" presStyleLbl="revTx" presStyleIdx="4" presStyleCnt="8"/>
      <dgm:spPr/>
    </dgm:pt>
    <dgm:pt modelId="{F5336734-04F2-4F6A-B259-92189060D7B0}" type="pres">
      <dgm:prSet presAssocID="{EF580527-6E97-4939-BB12-BDBBB77985F7}" presName="vert1" presStyleCnt="0"/>
      <dgm:spPr/>
    </dgm:pt>
    <dgm:pt modelId="{1EF98129-A40D-44CE-AC7E-6E4191F04D78}" type="pres">
      <dgm:prSet presAssocID="{7583938A-85CA-42A0-8EE2-561310CDA44D}" presName="thickLine" presStyleLbl="alignNode1" presStyleIdx="5" presStyleCnt="8"/>
      <dgm:spPr/>
    </dgm:pt>
    <dgm:pt modelId="{EB6DD5C7-6B68-4015-81D0-5B49CDA3AA69}" type="pres">
      <dgm:prSet presAssocID="{7583938A-85CA-42A0-8EE2-561310CDA44D}" presName="horz1" presStyleCnt="0"/>
      <dgm:spPr/>
    </dgm:pt>
    <dgm:pt modelId="{6CC37C73-5030-4A79-92D0-510241BCB380}" type="pres">
      <dgm:prSet presAssocID="{7583938A-85CA-42A0-8EE2-561310CDA44D}" presName="tx1" presStyleLbl="revTx" presStyleIdx="5" presStyleCnt="8"/>
      <dgm:spPr/>
    </dgm:pt>
    <dgm:pt modelId="{0B635294-21A6-445B-8501-D5A3C91FB3F8}" type="pres">
      <dgm:prSet presAssocID="{7583938A-85CA-42A0-8EE2-561310CDA44D}" presName="vert1" presStyleCnt="0"/>
      <dgm:spPr/>
    </dgm:pt>
    <dgm:pt modelId="{54592399-BAE9-4D57-9DD3-EDC308E1B00B}" type="pres">
      <dgm:prSet presAssocID="{CC9CCFDD-4EE4-49D3-8398-755716159605}" presName="thickLine" presStyleLbl="alignNode1" presStyleIdx="6" presStyleCnt="8"/>
      <dgm:spPr/>
    </dgm:pt>
    <dgm:pt modelId="{A5DD9B3E-1239-4720-810B-210B2DFB53FC}" type="pres">
      <dgm:prSet presAssocID="{CC9CCFDD-4EE4-49D3-8398-755716159605}" presName="horz1" presStyleCnt="0"/>
      <dgm:spPr/>
    </dgm:pt>
    <dgm:pt modelId="{F49EECF2-B355-4BB2-BE46-DEC75944895F}" type="pres">
      <dgm:prSet presAssocID="{CC9CCFDD-4EE4-49D3-8398-755716159605}" presName="tx1" presStyleLbl="revTx" presStyleIdx="6" presStyleCnt="8"/>
      <dgm:spPr/>
    </dgm:pt>
    <dgm:pt modelId="{448E2DD0-9E4A-46D4-86D6-A1585B886BB4}" type="pres">
      <dgm:prSet presAssocID="{CC9CCFDD-4EE4-49D3-8398-755716159605}" presName="vert1" presStyleCnt="0"/>
      <dgm:spPr/>
    </dgm:pt>
    <dgm:pt modelId="{0C9920E5-2453-4FF1-B6B0-A44AF30C2358}" type="pres">
      <dgm:prSet presAssocID="{5DA04467-DA6F-4759-8E47-1B6AC614154D}" presName="thickLine" presStyleLbl="alignNode1" presStyleIdx="7" presStyleCnt="8"/>
      <dgm:spPr/>
    </dgm:pt>
    <dgm:pt modelId="{056EEF75-40F7-4779-B810-0950FF401546}" type="pres">
      <dgm:prSet presAssocID="{5DA04467-DA6F-4759-8E47-1B6AC614154D}" presName="horz1" presStyleCnt="0"/>
      <dgm:spPr/>
    </dgm:pt>
    <dgm:pt modelId="{2B93615E-FC96-4460-B23A-95D14EC07E13}" type="pres">
      <dgm:prSet presAssocID="{5DA04467-DA6F-4759-8E47-1B6AC614154D}" presName="tx1" presStyleLbl="revTx" presStyleIdx="7" presStyleCnt="8"/>
      <dgm:spPr/>
    </dgm:pt>
    <dgm:pt modelId="{E6E646D8-1D8F-4139-801A-A7FF168F80D2}" type="pres">
      <dgm:prSet presAssocID="{5DA04467-DA6F-4759-8E47-1B6AC614154D}" presName="vert1" presStyleCnt="0"/>
      <dgm:spPr/>
    </dgm:pt>
  </dgm:ptLst>
  <dgm:cxnLst>
    <dgm:cxn modelId="{E945B916-80F1-4D06-9123-D589A622940F}" type="presOf" srcId="{C7BC008C-9724-4055-BBB4-87DCBB66C1E6}" destId="{E9E4C03B-11EC-454B-A0D2-0D542B9E3102}" srcOrd="0" destOrd="0" presId="urn:microsoft.com/office/officeart/2008/layout/LinedList"/>
    <dgm:cxn modelId="{FE0E1B26-361B-4C58-A3E9-59168C6AB735}" type="presOf" srcId="{EF580527-6E97-4939-BB12-BDBBB77985F7}" destId="{D13784BA-67DC-4E64-A7D1-1DF33C9F89B6}" srcOrd="0" destOrd="0" presId="urn:microsoft.com/office/officeart/2008/layout/LinedList"/>
    <dgm:cxn modelId="{6F95E02E-E3BD-4455-9E92-933A27E88398}" type="presOf" srcId="{2A7221E3-87E5-40D3-A3DB-DCC7A8174BE0}" destId="{162A63F0-6B10-4B73-89B3-BC0BAE5383A8}" srcOrd="0" destOrd="0" presId="urn:microsoft.com/office/officeart/2008/layout/LinedList"/>
    <dgm:cxn modelId="{E2086D35-4D9F-4C80-9FC6-D580F864A749}" type="presOf" srcId="{CC9CCFDD-4EE4-49D3-8398-755716159605}" destId="{F49EECF2-B355-4BB2-BE46-DEC75944895F}" srcOrd="0" destOrd="0" presId="urn:microsoft.com/office/officeart/2008/layout/LinedList"/>
    <dgm:cxn modelId="{BBDC083E-242A-495B-A34B-4A96E2D1DE4E}" srcId="{C7BC008C-9724-4055-BBB4-87DCBB66C1E6}" destId="{5DA04467-DA6F-4759-8E47-1B6AC614154D}" srcOrd="7" destOrd="0" parTransId="{1BF16392-0CA5-4DF8-A053-64C648CDCAAD}" sibTransId="{5531A673-330B-4926-BB77-BDDAB1698C5B}"/>
    <dgm:cxn modelId="{1E2DA340-E5FC-4F0C-B73E-D9D381EADB8C}" srcId="{C7BC008C-9724-4055-BBB4-87DCBB66C1E6}" destId="{3E663329-4CE5-4F66-AC4F-66A3330297B1}" srcOrd="0" destOrd="0" parTransId="{A24B7808-ED0E-406E-A4AA-43821169F4CF}" sibTransId="{5BC17092-9096-4C5C-A6C5-6E83EB7D5501}"/>
    <dgm:cxn modelId="{C2470D48-DAD7-4907-BA71-140ACE784345}" type="presOf" srcId="{3E663329-4CE5-4F66-AC4F-66A3330297B1}" destId="{68ACD4AB-8A93-4522-B6BC-BFE65FB5B8BA}" srcOrd="0" destOrd="0" presId="urn:microsoft.com/office/officeart/2008/layout/LinedList"/>
    <dgm:cxn modelId="{F0F9297C-E5BC-4E2E-9CED-F89969A13675}" srcId="{C7BC008C-9724-4055-BBB4-87DCBB66C1E6}" destId="{7583938A-85CA-42A0-8EE2-561310CDA44D}" srcOrd="5" destOrd="0" parTransId="{F1177F13-7FA5-4442-8ED8-AD5F6CB908F1}" sibTransId="{2388086D-5A08-4ECE-875F-C07E3B0FD995}"/>
    <dgm:cxn modelId="{1080D581-372E-4F8F-99FE-07CFDD00ECFA}" srcId="{C7BC008C-9724-4055-BBB4-87DCBB66C1E6}" destId="{D1664B94-77AB-4019-B2F4-AF0A8A58822C}" srcOrd="1" destOrd="0" parTransId="{AE47286B-E1E8-480F-AF32-EF6B98B97294}" sibTransId="{DC350B97-08C6-4585-A790-5A36B0FF825F}"/>
    <dgm:cxn modelId="{BBD3B79F-0492-4050-869E-FFB2EAA5901C}" srcId="{C7BC008C-9724-4055-BBB4-87DCBB66C1E6}" destId="{CC9CCFDD-4EE4-49D3-8398-755716159605}" srcOrd="6" destOrd="0" parTransId="{5994FB6E-8DE4-4550-89A3-C1C6408A3D32}" sibTransId="{8DA561A6-59F8-4BC5-A8D9-F19BE19144C1}"/>
    <dgm:cxn modelId="{BF2628B7-53EC-4E75-BFF6-830C99CD8AB3}" type="presOf" srcId="{D1664B94-77AB-4019-B2F4-AF0A8A58822C}" destId="{2BFABF37-A7DE-4124-83A3-BBCE771561B7}" srcOrd="0" destOrd="0" presId="urn:microsoft.com/office/officeart/2008/layout/LinedList"/>
    <dgm:cxn modelId="{118B82B8-DFBA-44F7-9DC3-EE739EC17F8C}" srcId="{C7BC008C-9724-4055-BBB4-87DCBB66C1E6}" destId="{2A7221E3-87E5-40D3-A3DB-DCC7A8174BE0}" srcOrd="2" destOrd="0" parTransId="{54D18881-7A6E-41CF-A44B-3F7C55F3FB6A}" sibTransId="{31A980D4-6C5C-40DF-B742-BB30CC3BF217}"/>
    <dgm:cxn modelId="{117A53C5-31ED-499F-8FA6-91CD128D903C}" type="presOf" srcId="{5DA04467-DA6F-4759-8E47-1B6AC614154D}" destId="{2B93615E-FC96-4460-B23A-95D14EC07E13}" srcOrd="0" destOrd="0" presId="urn:microsoft.com/office/officeart/2008/layout/LinedList"/>
    <dgm:cxn modelId="{8DFC81CE-EDFE-4FBF-82E2-6A3D3745803C}" type="presOf" srcId="{ABC67E02-1312-4929-9F02-40B580154323}" destId="{41ABC344-C04B-464F-B123-8044B18DBC4B}" srcOrd="0" destOrd="0" presId="urn:microsoft.com/office/officeart/2008/layout/LinedList"/>
    <dgm:cxn modelId="{09E117FA-E1C4-45A6-85B2-643A65E01C42}" srcId="{C7BC008C-9724-4055-BBB4-87DCBB66C1E6}" destId="{EF580527-6E97-4939-BB12-BDBBB77985F7}" srcOrd="4" destOrd="0" parTransId="{3B1A7C2E-C095-4DEC-A654-AADF785ADDA5}" sibTransId="{03C1057D-2CA2-44CE-A31D-B9F532BEFE94}"/>
    <dgm:cxn modelId="{CE57DDFA-A426-4376-9B01-3A8688B116AA}" type="presOf" srcId="{7583938A-85CA-42A0-8EE2-561310CDA44D}" destId="{6CC37C73-5030-4A79-92D0-510241BCB380}" srcOrd="0" destOrd="0" presId="urn:microsoft.com/office/officeart/2008/layout/LinedList"/>
    <dgm:cxn modelId="{6F9BEAFF-668A-4A33-A5C9-7BC1CB221ABA}" srcId="{C7BC008C-9724-4055-BBB4-87DCBB66C1E6}" destId="{ABC67E02-1312-4929-9F02-40B580154323}" srcOrd="3" destOrd="0" parTransId="{2D832993-0937-4029-AEC9-0075A68B3903}" sibTransId="{9FAC6471-D87D-4D29-B479-ACDB215268DB}"/>
    <dgm:cxn modelId="{A04F45E7-E913-416E-804B-4A582F29DC68}" type="presParOf" srcId="{E9E4C03B-11EC-454B-A0D2-0D542B9E3102}" destId="{F177A5E9-8FF9-4435-A526-DD9B9AC09257}" srcOrd="0" destOrd="0" presId="urn:microsoft.com/office/officeart/2008/layout/LinedList"/>
    <dgm:cxn modelId="{FF3DA37A-0903-486F-BE43-65308B3F0611}" type="presParOf" srcId="{E9E4C03B-11EC-454B-A0D2-0D542B9E3102}" destId="{ACDA18D2-B61C-4CBC-97E7-0D78096131B3}" srcOrd="1" destOrd="0" presId="urn:microsoft.com/office/officeart/2008/layout/LinedList"/>
    <dgm:cxn modelId="{37FFF100-0885-4945-B613-3D2E65D88583}" type="presParOf" srcId="{ACDA18D2-B61C-4CBC-97E7-0D78096131B3}" destId="{68ACD4AB-8A93-4522-B6BC-BFE65FB5B8BA}" srcOrd="0" destOrd="0" presId="urn:microsoft.com/office/officeart/2008/layout/LinedList"/>
    <dgm:cxn modelId="{B9CCB237-97D6-4715-A23A-C8A0ACCB4AA0}" type="presParOf" srcId="{ACDA18D2-B61C-4CBC-97E7-0D78096131B3}" destId="{74A056A6-8C37-4A8F-8B1D-4B04B5F107C8}" srcOrd="1" destOrd="0" presId="urn:microsoft.com/office/officeart/2008/layout/LinedList"/>
    <dgm:cxn modelId="{A5D4E484-E154-41B3-8A19-CE84A759CC15}" type="presParOf" srcId="{E9E4C03B-11EC-454B-A0D2-0D542B9E3102}" destId="{ADA4C46B-8350-45FF-B54A-00D6944E8C17}" srcOrd="2" destOrd="0" presId="urn:microsoft.com/office/officeart/2008/layout/LinedList"/>
    <dgm:cxn modelId="{41546D78-FD56-415A-8AAA-A816D03FEC9E}" type="presParOf" srcId="{E9E4C03B-11EC-454B-A0D2-0D542B9E3102}" destId="{131A3398-CBE8-4F43-9187-DC3981B920DE}" srcOrd="3" destOrd="0" presId="urn:microsoft.com/office/officeart/2008/layout/LinedList"/>
    <dgm:cxn modelId="{5765EF92-EF08-41D7-BB02-C321F2F12600}" type="presParOf" srcId="{131A3398-CBE8-4F43-9187-DC3981B920DE}" destId="{2BFABF37-A7DE-4124-83A3-BBCE771561B7}" srcOrd="0" destOrd="0" presId="urn:microsoft.com/office/officeart/2008/layout/LinedList"/>
    <dgm:cxn modelId="{700B4F21-6CC3-46A8-8B49-1BFF93DFDC20}" type="presParOf" srcId="{131A3398-CBE8-4F43-9187-DC3981B920DE}" destId="{47DA0333-3728-4090-A424-6DBD30E4D0A6}" srcOrd="1" destOrd="0" presId="urn:microsoft.com/office/officeart/2008/layout/LinedList"/>
    <dgm:cxn modelId="{0F63E9FD-41AB-40AD-909C-6C20E88836C5}" type="presParOf" srcId="{E9E4C03B-11EC-454B-A0D2-0D542B9E3102}" destId="{90CC9DF9-1AE1-4346-8A2F-67D07C483E89}" srcOrd="4" destOrd="0" presId="urn:microsoft.com/office/officeart/2008/layout/LinedList"/>
    <dgm:cxn modelId="{29C47420-47DB-4A26-8544-18D7D5377BDD}" type="presParOf" srcId="{E9E4C03B-11EC-454B-A0D2-0D542B9E3102}" destId="{6ED3BCCB-EEA9-4388-987F-7061D6C4E7B8}" srcOrd="5" destOrd="0" presId="urn:microsoft.com/office/officeart/2008/layout/LinedList"/>
    <dgm:cxn modelId="{89A3D4C4-52AB-48EB-88B1-A7F5341B7FFD}" type="presParOf" srcId="{6ED3BCCB-EEA9-4388-987F-7061D6C4E7B8}" destId="{162A63F0-6B10-4B73-89B3-BC0BAE5383A8}" srcOrd="0" destOrd="0" presId="urn:microsoft.com/office/officeart/2008/layout/LinedList"/>
    <dgm:cxn modelId="{FE37124F-4585-4CED-BA9C-2D76E278B976}" type="presParOf" srcId="{6ED3BCCB-EEA9-4388-987F-7061D6C4E7B8}" destId="{8DC2C0D1-1478-4045-BA70-92CBD5B3AC26}" srcOrd="1" destOrd="0" presId="urn:microsoft.com/office/officeart/2008/layout/LinedList"/>
    <dgm:cxn modelId="{0D532318-8820-4691-8BE7-13BA14FFEBA3}" type="presParOf" srcId="{E9E4C03B-11EC-454B-A0D2-0D542B9E3102}" destId="{2CFEFED3-084B-45B3-83A1-71416F9A33FE}" srcOrd="6" destOrd="0" presId="urn:microsoft.com/office/officeart/2008/layout/LinedList"/>
    <dgm:cxn modelId="{703A3DE3-F3E6-478E-9956-474326AC6B8E}" type="presParOf" srcId="{E9E4C03B-11EC-454B-A0D2-0D542B9E3102}" destId="{2FBF7A66-D00D-46C9-9FBA-9031D449CA12}" srcOrd="7" destOrd="0" presId="urn:microsoft.com/office/officeart/2008/layout/LinedList"/>
    <dgm:cxn modelId="{FDCADA18-94A6-49C1-8C11-18C9AF159209}" type="presParOf" srcId="{2FBF7A66-D00D-46C9-9FBA-9031D449CA12}" destId="{41ABC344-C04B-464F-B123-8044B18DBC4B}" srcOrd="0" destOrd="0" presId="urn:microsoft.com/office/officeart/2008/layout/LinedList"/>
    <dgm:cxn modelId="{1BB1E9C2-500F-408B-9B47-772813DD976C}" type="presParOf" srcId="{2FBF7A66-D00D-46C9-9FBA-9031D449CA12}" destId="{8D98DF14-00CD-49C9-8EB3-622B63729ECA}" srcOrd="1" destOrd="0" presId="urn:microsoft.com/office/officeart/2008/layout/LinedList"/>
    <dgm:cxn modelId="{BB45D1AB-FE81-4ADD-A637-1B33363E64A5}" type="presParOf" srcId="{E9E4C03B-11EC-454B-A0D2-0D542B9E3102}" destId="{9B01A7BE-86AD-4847-BBFD-80E2E20F91AC}" srcOrd="8" destOrd="0" presId="urn:microsoft.com/office/officeart/2008/layout/LinedList"/>
    <dgm:cxn modelId="{52C6D776-7058-4828-9DF8-CF0243531461}" type="presParOf" srcId="{E9E4C03B-11EC-454B-A0D2-0D542B9E3102}" destId="{2C9BC628-6BDF-4BCA-B4BC-5F5E65B0657D}" srcOrd="9" destOrd="0" presId="urn:microsoft.com/office/officeart/2008/layout/LinedList"/>
    <dgm:cxn modelId="{4378B401-0B49-4B48-8AC5-38A09AD7AA07}" type="presParOf" srcId="{2C9BC628-6BDF-4BCA-B4BC-5F5E65B0657D}" destId="{D13784BA-67DC-4E64-A7D1-1DF33C9F89B6}" srcOrd="0" destOrd="0" presId="urn:microsoft.com/office/officeart/2008/layout/LinedList"/>
    <dgm:cxn modelId="{AAD37EEF-B23D-49DE-8AB3-C53649FC28A7}" type="presParOf" srcId="{2C9BC628-6BDF-4BCA-B4BC-5F5E65B0657D}" destId="{F5336734-04F2-4F6A-B259-92189060D7B0}" srcOrd="1" destOrd="0" presId="urn:microsoft.com/office/officeart/2008/layout/LinedList"/>
    <dgm:cxn modelId="{1F1DA58A-7A4E-4D33-A578-C17A14C74100}" type="presParOf" srcId="{E9E4C03B-11EC-454B-A0D2-0D542B9E3102}" destId="{1EF98129-A40D-44CE-AC7E-6E4191F04D78}" srcOrd="10" destOrd="0" presId="urn:microsoft.com/office/officeart/2008/layout/LinedList"/>
    <dgm:cxn modelId="{A7441A7C-ABF7-47AF-A117-015A97D0E9D7}" type="presParOf" srcId="{E9E4C03B-11EC-454B-A0D2-0D542B9E3102}" destId="{EB6DD5C7-6B68-4015-81D0-5B49CDA3AA69}" srcOrd="11" destOrd="0" presId="urn:microsoft.com/office/officeart/2008/layout/LinedList"/>
    <dgm:cxn modelId="{52D240AD-E4A1-4345-B11E-AF3B2AB2C80C}" type="presParOf" srcId="{EB6DD5C7-6B68-4015-81D0-5B49CDA3AA69}" destId="{6CC37C73-5030-4A79-92D0-510241BCB380}" srcOrd="0" destOrd="0" presId="urn:microsoft.com/office/officeart/2008/layout/LinedList"/>
    <dgm:cxn modelId="{1794EC7D-C470-43B3-AF95-8CE2CAEEB5D3}" type="presParOf" srcId="{EB6DD5C7-6B68-4015-81D0-5B49CDA3AA69}" destId="{0B635294-21A6-445B-8501-D5A3C91FB3F8}" srcOrd="1" destOrd="0" presId="urn:microsoft.com/office/officeart/2008/layout/LinedList"/>
    <dgm:cxn modelId="{6C97E9CD-38A6-437E-948C-5B042BB26B18}" type="presParOf" srcId="{E9E4C03B-11EC-454B-A0D2-0D542B9E3102}" destId="{54592399-BAE9-4D57-9DD3-EDC308E1B00B}" srcOrd="12" destOrd="0" presId="urn:microsoft.com/office/officeart/2008/layout/LinedList"/>
    <dgm:cxn modelId="{C6195568-2FED-485F-9B3B-1243BB085F39}" type="presParOf" srcId="{E9E4C03B-11EC-454B-A0D2-0D542B9E3102}" destId="{A5DD9B3E-1239-4720-810B-210B2DFB53FC}" srcOrd="13" destOrd="0" presId="urn:microsoft.com/office/officeart/2008/layout/LinedList"/>
    <dgm:cxn modelId="{ABDA53EA-6740-4F4E-ACF5-C1481B8751F5}" type="presParOf" srcId="{A5DD9B3E-1239-4720-810B-210B2DFB53FC}" destId="{F49EECF2-B355-4BB2-BE46-DEC75944895F}" srcOrd="0" destOrd="0" presId="urn:microsoft.com/office/officeart/2008/layout/LinedList"/>
    <dgm:cxn modelId="{9A436034-BAB7-4B48-9E38-3047742666C6}" type="presParOf" srcId="{A5DD9B3E-1239-4720-810B-210B2DFB53FC}" destId="{448E2DD0-9E4A-46D4-86D6-A1585B886BB4}" srcOrd="1" destOrd="0" presId="urn:microsoft.com/office/officeart/2008/layout/LinedList"/>
    <dgm:cxn modelId="{D0BCCFB6-4C0A-4C10-951C-8DD3BB055D63}" type="presParOf" srcId="{E9E4C03B-11EC-454B-A0D2-0D542B9E3102}" destId="{0C9920E5-2453-4FF1-B6B0-A44AF30C2358}" srcOrd="14" destOrd="0" presId="urn:microsoft.com/office/officeart/2008/layout/LinedList"/>
    <dgm:cxn modelId="{1F7922CC-4B26-4405-8831-934566970BD1}" type="presParOf" srcId="{E9E4C03B-11EC-454B-A0D2-0D542B9E3102}" destId="{056EEF75-40F7-4779-B810-0950FF401546}" srcOrd="15" destOrd="0" presId="urn:microsoft.com/office/officeart/2008/layout/LinedList"/>
    <dgm:cxn modelId="{382DAE69-0A63-4E09-9D36-D385588D970B}" type="presParOf" srcId="{056EEF75-40F7-4779-B810-0950FF401546}" destId="{2B93615E-FC96-4460-B23A-95D14EC07E13}" srcOrd="0" destOrd="0" presId="urn:microsoft.com/office/officeart/2008/layout/LinedList"/>
    <dgm:cxn modelId="{0F4C4E99-5016-4754-A957-40CD687D25A6}" type="presParOf" srcId="{056EEF75-40F7-4779-B810-0950FF401546}" destId="{E6E646D8-1D8F-4139-801A-A7FF168F80D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D5C38-A286-4866-8566-F67C2C4F410B}">
      <dsp:nvSpPr>
        <dsp:cNvPr id="0" name=""/>
        <dsp:cNvSpPr/>
      </dsp:nvSpPr>
      <dsp:spPr>
        <a:xfrm>
          <a:off x="0" y="3291729"/>
          <a:ext cx="6666833" cy="21597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We interviewed trainees from around the nation to hear, </a:t>
          </a:r>
          <a:r>
            <a:rPr lang="en-US" sz="3000" b="1" kern="1200"/>
            <a:t>in their words</a:t>
          </a:r>
          <a:r>
            <a:rPr lang="en-US" sz="3000" kern="1200"/>
            <a:t>, their experiences and </a:t>
          </a:r>
          <a:r>
            <a:rPr lang="en-US" sz="3000" b="1" kern="1200"/>
            <a:t>how it made them feel</a:t>
          </a:r>
          <a:r>
            <a:rPr lang="en-US" sz="3000" kern="1200"/>
            <a:t>.</a:t>
          </a:r>
        </a:p>
      </dsp:txBody>
      <dsp:txXfrm>
        <a:off x="0" y="3291729"/>
        <a:ext cx="6666833" cy="2159731"/>
      </dsp:txXfrm>
    </dsp:sp>
    <dsp:sp modelId="{D0304F47-C6AA-4D8B-86CE-BD1443C6B88D}">
      <dsp:nvSpPr>
        <dsp:cNvPr id="0" name=""/>
        <dsp:cNvSpPr/>
      </dsp:nvSpPr>
      <dsp:spPr>
        <a:xfrm rot="10800000">
          <a:off x="0" y="2459"/>
          <a:ext cx="6666833" cy="3321666"/>
        </a:xfrm>
        <a:prstGeom prst="upArrowCallou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We aimed to provide insight into these phenomena </a:t>
          </a:r>
          <a:r>
            <a:rPr lang="en-US" sz="3000" b="1" kern="1200"/>
            <a:t>from the perspective of those experiencing them</a:t>
          </a:r>
          <a:r>
            <a:rPr lang="en-US" sz="3000" kern="1200"/>
            <a:t>.</a:t>
          </a:r>
        </a:p>
      </dsp:txBody>
      <dsp:txXfrm rot="10800000">
        <a:off x="0" y="2459"/>
        <a:ext cx="6666833" cy="2158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993CB-CA3A-42AF-A2C3-E25CDE9886A6}">
      <dsp:nvSpPr>
        <dsp:cNvPr id="0" name=""/>
        <dsp:cNvSpPr/>
      </dsp:nvSpPr>
      <dsp:spPr>
        <a:xfrm>
          <a:off x="0" y="0"/>
          <a:ext cx="6666833" cy="14297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Based on these interviews, we scripted scenarios to present the experiences (with the knowledge of those interviewed).</a:t>
          </a:r>
        </a:p>
      </dsp:txBody>
      <dsp:txXfrm>
        <a:off x="69794" y="69794"/>
        <a:ext cx="6527245" cy="1290152"/>
      </dsp:txXfrm>
    </dsp:sp>
    <dsp:sp modelId="{F42A0EBF-310F-418B-A8DF-B683578BAA4C}">
      <dsp:nvSpPr>
        <dsp:cNvPr id="0" name=""/>
        <dsp:cNvSpPr/>
      </dsp:nvSpPr>
      <dsp:spPr>
        <a:xfrm>
          <a:off x="0" y="2012089"/>
          <a:ext cx="6666833" cy="142974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All characters in these scenarios are actors with knowledge of the script EXCEPT the bystander.</a:t>
          </a:r>
        </a:p>
      </dsp:txBody>
      <dsp:txXfrm>
        <a:off x="69794" y="2081883"/>
        <a:ext cx="6527245" cy="1290152"/>
      </dsp:txXfrm>
    </dsp:sp>
    <dsp:sp modelId="{86D5FC80-9FFC-4571-A949-157109C15609}">
      <dsp:nvSpPr>
        <dsp:cNvPr id="0" name=""/>
        <dsp:cNvSpPr/>
      </dsp:nvSpPr>
      <dsp:spPr>
        <a:xfrm>
          <a:off x="0" y="4024179"/>
          <a:ext cx="6666833" cy="14297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Following an initial simulated scenario, allyship training was provided to the bystander to apply in a repetition of the initial scenario.</a:t>
          </a:r>
        </a:p>
      </dsp:txBody>
      <dsp:txXfrm>
        <a:off x="69794" y="4093973"/>
        <a:ext cx="6527245" cy="1290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E131F-F93C-4EB2-8836-8836C9865E47}">
      <dsp:nvSpPr>
        <dsp:cNvPr id="0" name=""/>
        <dsp:cNvSpPr/>
      </dsp:nvSpPr>
      <dsp:spPr>
        <a:xfrm>
          <a:off x="0" y="0"/>
          <a:ext cx="6666833" cy="23552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If the unspoken rules governing our behavior are not accounting for the way they negatively impacts others, it is worth addressing these norms.</a:t>
          </a:r>
        </a:p>
      </dsp:txBody>
      <dsp:txXfrm>
        <a:off x="114972" y="114972"/>
        <a:ext cx="6436889" cy="2125266"/>
      </dsp:txXfrm>
    </dsp:sp>
    <dsp:sp modelId="{15A83A7B-73F0-4263-AA5E-3FD61C3BF75C}">
      <dsp:nvSpPr>
        <dsp:cNvPr id="0" name=""/>
        <dsp:cNvSpPr/>
      </dsp:nvSpPr>
      <dsp:spPr>
        <a:xfrm>
          <a:off x="0" y="3098709"/>
          <a:ext cx="6666833" cy="235521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These scenarios are intended to make the case for addressing these norms and to provide strategies to do just that in our everyday life</a:t>
          </a:r>
        </a:p>
      </dsp:txBody>
      <dsp:txXfrm>
        <a:off x="114972" y="3213681"/>
        <a:ext cx="6436889" cy="2125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7A5E9-8FF9-4435-A526-DD9B9AC09257}">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8ACD4AB-8A93-4522-B6BC-BFE65FB5B8BA}">
      <dsp:nvSpPr>
        <dsp:cNvPr id="0" name=""/>
        <dsp:cNvSpPr/>
      </dsp:nvSpPr>
      <dsp:spPr>
        <a:xfrm>
          <a:off x="0" y="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rgbClr val="FF0000"/>
              </a:solidFill>
            </a:rPr>
            <a:t>TOOLS FOR ADDRESSING MICROAGGRESSIONS</a:t>
          </a:r>
          <a:endParaRPr lang="en-US" sz="2600" kern="1200" dirty="0">
            <a:solidFill>
              <a:srgbClr val="FF0000"/>
            </a:solidFill>
          </a:endParaRPr>
        </a:p>
      </dsp:txBody>
      <dsp:txXfrm>
        <a:off x="0" y="0"/>
        <a:ext cx="6666833" cy="681740"/>
      </dsp:txXfrm>
    </dsp:sp>
    <dsp:sp modelId="{ADA4C46B-8350-45FF-B54A-00D6944E8C17}">
      <dsp:nvSpPr>
        <dsp:cNvPr id="0" name=""/>
        <dsp:cNvSpPr/>
      </dsp:nvSpPr>
      <dsp:spPr>
        <a:xfrm>
          <a:off x="0" y="68174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FABF37-A7DE-4124-83A3-BBCE771561B7}">
      <dsp:nvSpPr>
        <dsp:cNvPr id="0" name=""/>
        <dsp:cNvSpPr/>
      </dsp:nvSpPr>
      <dsp:spPr>
        <a:xfrm>
          <a:off x="0" y="68174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b="1" kern="1200" dirty="0"/>
            <a:t>IMPACT STATEMENTS</a:t>
          </a:r>
          <a:endParaRPr lang="en-US" sz="2600" kern="1200" dirty="0"/>
        </a:p>
      </dsp:txBody>
      <dsp:txXfrm>
        <a:off x="0" y="681740"/>
        <a:ext cx="6666833" cy="681740"/>
      </dsp:txXfrm>
    </dsp:sp>
    <dsp:sp modelId="{90CC9DF9-1AE1-4346-8A2F-67D07C483E89}">
      <dsp:nvSpPr>
        <dsp:cNvPr id="0" name=""/>
        <dsp:cNvSpPr/>
      </dsp:nvSpPr>
      <dsp:spPr>
        <a:xfrm>
          <a:off x="0" y="136348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62A63F0-6B10-4B73-89B3-BC0BAE5383A8}">
      <dsp:nvSpPr>
        <dsp:cNvPr id="0" name=""/>
        <dsp:cNvSpPr/>
      </dsp:nvSpPr>
      <dsp:spPr>
        <a:xfrm>
          <a:off x="0" y="136348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b="1" kern="1200" dirty="0"/>
            <a:t>USE STRATEGIC QUESTIONS</a:t>
          </a:r>
          <a:endParaRPr lang="en-US" sz="2600" kern="1200" dirty="0"/>
        </a:p>
      </dsp:txBody>
      <dsp:txXfrm>
        <a:off x="0" y="1363480"/>
        <a:ext cx="6666833" cy="681740"/>
      </dsp:txXfrm>
    </dsp:sp>
    <dsp:sp modelId="{2CFEFED3-084B-45B3-83A1-71416F9A33FE}">
      <dsp:nvSpPr>
        <dsp:cNvPr id="0" name=""/>
        <dsp:cNvSpPr/>
      </dsp:nvSpPr>
      <dsp:spPr>
        <a:xfrm>
          <a:off x="0" y="204522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1ABC344-C04B-464F-B123-8044B18DBC4B}">
      <dsp:nvSpPr>
        <dsp:cNvPr id="0" name=""/>
        <dsp:cNvSpPr/>
      </dsp:nvSpPr>
      <dsp:spPr>
        <a:xfrm>
          <a:off x="0" y="204522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b="1" kern="1200" dirty="0"/>
            <a:t>PARAPHRASE/REFLECT</a:t>
          </a:r>
          <a:endParaRPr lang="en-US" sz="2600" kern="1200" dirty="0"/>
        </a:p>
      </dsp:txBody>
      <dsp:txXfrm>
        <a:off x="0" y="2045220"/>
        <a:ext cx="6666833" cy="681740"/>
      </dsp:txXfrm>
    </dsp:sp>
    <dsp:sp modelId="{9B01A7BE-86AD-4847-BBFD-80E2E20F91AC}">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13784BA-67DC-4E64-A7D1-1DF33C9F89B6}">
      <dsp:nvSpPr>
        <dsp:cNvPr id="0" name=""/>
        <dsp:cNvSpPr/>
      </dsp:nvSpPr>
      <dsp:spPr>
        <a:xfrm>
          <a:off x="0" y="272696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b="1" kern="1200" dirty="0"/>
            <a:t>REFRAME</a:t>
          </a:r>
          <a:endParaRPr lang="en-US" sz="2600" kern="1200" dirty="0"/>
        </a:p>
      </dsp:txBody>
      <dsp:txXfrm>
        <a:off x="0" y="2726960"/>
        <a:ext cx="6666833" cy="681740"/>
      </dsp:txXfrm>
    </dsp:sp>
    <dsp:sp modelId="{1EF98129-A40D-44CE-AC7E-6E4191F04D78}">
      <dsp:nvSpPr>
        <dsp:cNvPr id="0" name=""/>
        <dsp:cNvSpPr/>
      </dsp:nvSpPr>
      <dsp:spPr>
        <a:xfrm>
          <a:off x="0" y="340870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C37C73-5030-4A79-92D0-510241BCB380}">
      <dsp:nvSpPr>
        <dsp:cNvPr id="0" name=""/>
        <dsp:cNvSpPr/>
      </dsp:nvSpPr>
      <dsp:spPr>
        <a:xfrm>
          <a:off x="0" y="340870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b="1" kern="1200" dirty="0"/>
            <a:t>RE-DIRECT</a:t>
          </a:r>
          <a:endParaRPr lang="en-US" sz="2600" kern="1200" dirty="0"/>
        </a:p>
      </dsp:txBody>
      <dsp:txXfrm>
        <a:off x="0" y="3408700"/>
        <a:ext cx="6666833" cy="681740"/>
      </dsp:txXfrm>
    </dsp:sp>
    <dsp:sp modelId="{54592399-BAE9-4D57-9DD3-EDC308E1B00B}">
      <dsp:nvSpPr>
        <dsp:cNvPr id="0" name=""/>
        <dsp:cNvSpPr/>
      </dsp:nvSpPr>
      <dsp:spPr>
        <a:xfrm>
          <a:off x="0" y="409044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49EECF2-B355-4BB2-BE46-DEC75944895F}">
      <dsp:nvSpPr>
        <dsp:cNvPr id="0" name=""/>
        <dsp:cNvSpPr/>
      </dsp:nvSpPr>
      <dsp:spPr>
        <a:xfrm>
          <a:off x="0" y="409044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b="1" kern="1200" dirty="0"/>
            <a:t>USE PREFERENCE STATEMENTS</a:t>
          </a:r>
          <a:endParaRPr lang="en-US" sz="2600" kern="1200" dirty="0"/>
        </a:p>
      </dsp:txBody>
      <dsp:txXfrm>
        <a:off x="0" y="4090440"/>
        <a:ext cx="6666833" cy="681740"/>
      </dsp:txXfrm>
    </dsp:sp>
    <dsp:sp modelId="{0C9920E5-2453-4FF1-B6B0-A44AF30C2358}">
      <dsp:nvSpPr>
        <dsp:cNvPr id="0" name=""/>
        <dsp:cNvSpPr/>
      </dsp:nvSpPr>
      <dsp:spPr>
        <a:xfrm>
          <a:off x="0" y="4772179"/>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93615E-FC96-4460-B23A-95D14EC07E13}">
      <dsp:nvSpPr>
        <dsp:cNvPr id="0" name=""/>
        <dsp:cNvSpPr/>
      </dsp:nvSpPr>
      <dsp:spPr>
        <a:xfrm>
          <a:off x="0" y="477218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b="1" kern="1200" dirty="0"/>
            <a:t>REVISIT</a:t>
          </a:r>
          <a:endParaRPr lang="en-US" sz="2600" kern="1200" dirty="0"/>
        </a:p>
      </dsp:txBody>
      <dsp:txXfrm>
        <a:off x="0" y="4772180"/>
        <a:ext cx="6666833" cy="6817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2369-72C6-49F9-B224-78CD550AB6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FCA3D2-1BA7-454D-A1FA-21A9E97AD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FEE277-79E6-4A06-B689-29778E19B725}"/>
              </a:ext>
            </a:extLst>
          </p:cNvPr>
          <p:cNvSpPr>
            <a:spLocks noGrp="1"/>
          </p:cNvSpPr>
          <p:nvPr>
            <p:ph type="dt" sz="half" idx="10"/>
          </p:nvPr>
        </p:nvSpPr>
        <p:spPr/>
        <p:txBody>
          <a:bodyPr/>
          <a:lstStyle/>
          <a:p>
            <a:fld id="{0C81A44A-BB02-4F37-9386-24FE2C527EC9}" type="datetimeFigureOut">
              <a:rPr lang="en-US" smtClean="0"/>
              <a:t>3/2/22</a:t>
            </a:fld>
            <a:endParaRPr lang="en-US"/>
          </a:p>
        </p:txBody>
      </p:sp>
      <p:sp>
        <p:nvSpPr>
          <p:cNvPr id="5" name="Footer Placeholder 4">
            <a:extLst>
              <a:ext uri="{FF2B5EF4-FFF2-40B4-BE49-F238E27FC236}">
                <a16:creationId xmlns:a16="http://schemas.microsoft.com/office/drawing/2014/main" id="{A028E24E-C77E-4C0E-B97E-89CC75B58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49838-F388-453D-90AC-19FA948E9699}"/>
              </a:ext>
            </a:extLst>
          </p:cNvPr>
          <p:cNvSpPr>
            <a:spLocks noGrp="1"/>
          </p:cNvSpPr>
          <p:nvPr>
            <p:ph type="sldNum" sz="quarter" idx="12"/>
          </p:nvPr>
        </p:nvSpPr>
        <p:spPr/>
        <p:txBody>
          <a:bodyPr/>
          <a:lstStyle/>
          <a:p>
            <a:fld id="{AF626E19-D982-43E8-8B2F-9C5F15DB5017}" type="slidenum">
              <a:rPr lang="en-US" smtClean="0"/>
              <a:t>‹#›</a:t>
            </a:fld>
            <a:endParaRPr lang="en-US"/>
          </a:p>
        </p:txBody>
      </p:sp>
    </p:spTree>
    <p:extLst>
      <p:ext uri="{BB962C8B-B14F-4D97-AF65-F5344CB8AC3E}">
        <p14:creationId xmlns:p14="http://schemas.microsoft.com/office/powerpoint/2010/main" val="399109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145D-AA52-4540-A13D-68ACAED6B1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DC52F-29B2-4D73-A773-0EEC1D66BB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2C871-A4D2-4747-AB91-616F4E1F70A1}"/>
              </a:ext>
            </a:extLst>
          </p:cNvPr>
          <p:cNvSpPr>
            <a:spLocks noGrp="1"/>
          </p:cNvSpPr>
          <p:nvPr>
            <p:ph type="dt" sz="half" idx="10"/>
          </p:nvPr>
        </p:nvSpPr>
        <p:spPr/>
        <p:txBody>
          <a:bodyPr/>
          <a:lstStyle/>
          <a:p>
            <a:fld id="{0C81A44A-BB02-4F37-9386-24FE2C527EC9}" type="datetimeFigureOut">
              <a:rPr lang="en-US" smtClean="0"/>
              <a:t>3/2/22</a:t>
            </a:fld>
            <a:endParaRPr lang="en-US"/>
          </a:p>
        </p:txBody>
      </p:sp>
      <p:sp>
        <p:nvSpPr>
          <p:cNvPr id="5" name="Footer Placeholder 4">
            <a:extLst>
              <a:ext uri="{FF2B5EF4-FFF2-40B4-BE49-F238E27FC236}">
                <a16:creationId xmlns:a16="http://schemas.microsoft.com/office/drawing/2014/main" id="{076E5B3E-F207-4EB8-BD99-419045D3F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AE7E4-6F0D-4E2F-A573-F44E2CCB60FE}"/>
              </a:ext>
            </a:extLst>
          </p:cNvPr>
          <p:cNvSpPr>
            <a:spLocks noGrp="1"/>
          </p:cNvSpPr>
          <p:nvPr>
            <p:ph type="sldNum" sz="quarter" idx="12"/>
          </p:nvPr>
        </p:nvSpPr>
        <p:spPr/>
        <p:txBody>
          <a:bodyPr/>
          <a:lstStyle/>
          <a:p>
            <a:fld id="{AF626E19-D982-43E8-8B2F-9C5F15DB5017}" type="slidenum">
              <a:rPr lang="en-US" smtClean="0"/>
              <a:t>‹#›</a:t>
            </a:fld>
            <a:endParaRPr lang="en-US"/>
          </a:p>
        </p:txBody>
      </p:sp>
    </p:spTree>
    <p:extLst>
      <p:ext uri="{BB962C8B-B14F-4D97-AF65-F5344CB8AC3E}">
        <p14:creationId xmlns:p14="http://schemas.microsoft.com/office/powerpoint/2010/main" val="403924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C1CB5E-BF21-45A7-98D3-0FC8271A48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3D9CCB-9205-423F-B348-F11F7AF97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F6F50-7B4D-4C88-97E4-A265C72D74A0}"/>
              </a:ext>
            </a:extLst>
          </p:cNvPr>
          <p:cNvSpPr>
            <a:spLocks noGrp="1"/>
          </p:cNvSpPr>
          <p:nvPr>
            <p:ph type="dt" sz="half" idx="10"/>
          </p:nvPr>
        </p:nvSpPr>
        <p:spPr/>
        <p:txBody>
          <a:bodyPr/>
          <a:lstStyle/>
          <a:p>
            <a:fld id="{0C81A44A-BB02-4F37-9386-24FE2C527EC9}" type="datetimeFigureOut">
              <a:rPr lang="en-US" smtClean="0"/>
              <a:t>3/2/22</a:t>
            </a:fld>
            <a:endParaRPr lang="en-US"/>
          </a:p>
        </p:txBody>
      </p:sp>
      <p:sp>
        <p:nvSpPr>
          <p:cNvPr id="5" name="Footer Placeholder 4">
            <a:extLst>
              <a:ext uri="{FF2B5EF4-FFF2-40B4-BE49-F238E27FC236}">
                <a16:creationId xmlns:a16="http://schemas.microsoft.com/office/drawing/2014/main" id="{3E36D9B1-5697-4482-B5C1-5640FB8B3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7887A-16AA-4C8C-89D9-ACD17468EE28}"/>
              </a:ext>
            </a:extLst>
          </p:cNvPr>
          <p:cNvSpPr>
            <a:spLocks noGrp="1"/>
          </p:cNvSpPr>
          <p:nvPr>
            <p:ph type="sldNum" sz="quarter" idx="12"/>
          </p:nvPr>
        </p:nvSpPr>
        <p:spPr/>
        <p:txBody>
          <a:bodyPr/>
          <a:lstStyle/>
          <a:p>
            <a:fld id="{AF626E19-D982-43E8-8B2F-9C5F15DB5017}" type="slidenum">
              <a:rPr lang="en-US" smtClean="0"/>
              <a:t>‹#›</a:t>
            </a:fld>
            <a:endParaRPr lang="en-US"/>
          </a:p>
        </p:txBody>
      </p:sp>
    </p:spTree>
    <p:extLst>
      <p:ext uri="{BB962C8B-B14F-4D97-AF65-F5344CB8AC3E}">
        <p14:creationId xmlns:p14="http://schemas.microsoft.com/office/powerpoint/2010/main" val="242721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BAAC-FC88-4F3D-9168-3EBB97C7F0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141E60-D64B-4C53-B418-836A82FA28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62B58-E2F8-4CDB-8639-2DF05B21963B}"/>
              </a:ext>
            </a:extLst>
          </p:cNvPr>
          <p:cNvSpPr>
            <a:spLocks noGrp="1"/>
          </p:cNvSpPr>
          <p:nvPr>
            <p:ph type="dt" sz="half" idx="10"/>
          </p:nvPr>
        </p:nvSpPr>
        <p:spPr/>
        <p:txBody>
          <a:bodyPr/>
          <a:lstStyle/>
          <a:p>
            <a:fld id="{0C81A44A-BB02-4F37-9386-24FE2C527EC9}" type="datetimeFigureOut">
              <a:rPr lang="en-US" smtClean="0"/>
              <a:t>3/2/22</a:t>
            </a:fld>
            <a:endParaRPr lang="en-US"/>
          </a:p>
        </p:txBody>
      </p:sp>
      <p:sp>
        <p:nvSpPr>
          <p:cNvPr id="5" name="Footer Placeholder 4">
            <a:extLst>
              <a:ext uri="{FF2B5EF4-FFF2-40B4-BE49-F238E27FC236}">
                <a16:creationId xmlns:a16="http://schemas.microsoft.com/office/drawing/2014/main" id="{F04E4634-4889-4FD2-9396-474712C27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09B36-29DB-4725-9A88-9D445D98E7B5}"/>
              </a:ext>
            </a:extLst>
          </p:cNvPr>
          <p:cNvSpPr>
            <a:spLocks noGrp="1"/>
          </p:cNvSpPr>
          <p:nvPr>
            <p:ph type="sldNum" sz="quarter" idx="12"/>
          </p:nvPr>
        </p:nvSpPr>
        <p:spPr/>
        <p:txBody>
          <a:bodyPr/>
          <a:lstStyle/>
          <a:p>
            <a:fld id="{AF626E19-D982-43E8-8B2F-9C5F15DB5017}" type="slidenum">
              <a:rPr lang="en-US" smtClean="0"/>
              <a:t>‹#›</a:t>
            </a:fld>
            <a:endParaRPr lang="en-US"/>
          </a:p>
        </p:txBody>
      </p:sp>
    </p:spTree>
    <p:extLst>
      <p:ext uri="{BB962C8B-B14F-4D97-AF65-F5344CB8AC3E}">
        <p14:creationId xmlns:p14="http://schemas.microsoft.com/office/powerpoint/2010/main" val="379600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6493-2538-4EE3-9CAB-239C68E5D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464D52-7806-4DCF-91AE-FE0DA5220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10995-5781-4CFA-A459-3EDA48ADC460}"/>
              </a:ext>
            </a:extLst>
          </p:cNvPr>
          <p:cNvSpPr>
            <a:spLocks noGrp="1"/>
          </p:cNvSpPr>
          <p:nvPr>
            <p:ph type="dt" sz="half" idx="10"/>
          </p:nvPr>
        </p:nvSpPr>
        <p:spPr/>
        <p:txBody>
          <a:bodyPr/>
          <a:lstStyle/>
          <a:p>
            <a:fld id="{0C81A44A-BB02-4F37-9386-24FE2C527EC9}" type="datetimeFigureOut">
              <a:rPr lang="en-US" smtClean="0"/>
              <a:t>3/2/22</a:t>
            </a:fld>
            <a:endParaRPr lang="en-US"/>
          </a:p>
        </p:txBody>
      </p:sp>
      <p:sp>
        <p:nvSpPr>
          <p:cNvPr id="5" name="Footer Placeholder 4">
            <a:extLst>
              <a:ext uri="{FF2B5EF4-FFF2-40B4-BE49-F238E27FC236}">
                <a16:creationId xmlns:a16="http://schemas.microsoft.com/office/drawing/2014/main" id="{61A45263-47AA-486E-B6BC-6BD7C74A4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4F2E1-518E-4037-9422-1851245966CA}"/>
              </a:ext>
            </a:extLst>
          </p:cNvPr>
          <p:cNvSpPr>
            <a:spLocks noGrp="1"/>
          </p:cNvSpPr>
          <p:nvPr>
            <p:ph type="sldNum" sz="quarter" idx="12"/>
          </p:nvPr>
        </p:nvSpPr>
        <p:spPr/>
        <p:txBody>
          <a:bodyPr/>
          <a:lstStyle/>
          <a:p>
            <a:fld id="{AF626E19-D982-43E8-8B2F-9C5F15DB5017}" type="slidenum">
              <a:rPr lang="en-US" smtClean="0"/>
              <a:t>‹#›</a:t>
            </a:fld>
            <a:endParaRPr lang="en-US"/>
          </a:p>
        </p:txBody>
      </p:sp>
    </p:spTree>
    <p:extLst>
      <p:ext uri="{BB962C8B-B14F-4D97-AF65-F5344CB8AC3E}">
        <p14:creationId xmlns:p14="http://schemas.microsoft.com/office/powerpoint/2010/main" val="146179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8B6A-9DDB-422E-B179-C43D15529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8FC16-C8D6-4587-AD7D-3DEB8BFE9A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45A136-9CDE-4E4A-AAC1-DC532916E4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AB1DEF-52E0-453C-A32A-CEEBB3603CF6}"/>
              </a:ext>
            </a:extLst>
          </p:cNvPr>
          <p:cNvSpPr>
            <a:spLocks noGrp="1"/>
          </p:cNvSpPr>
          <p:nvPr>
            <p:ph type="dt" sz="half" idx="10"/>
          </p:nvPr>
        </p:nvSpPr>
        <p:spPr/>
        <p:txBody>
          <a:bodyPr/>
          <a:lstStyle/>
          <a:p>
            <a:fld id="{0C81A44A-BB02-4F37-9386-24FE2C527EC9}" type="datetimeFigureOut">
              <a:rPr lang="en-US" smtClean="0"/>
              <a:t>3/2/22</a:t>
            </a:fld>
            <a:endParaRPr lang="en-US"/>
          </a:p>
        </p:txBody>
      </p:sp>
      <p:sp>
        <p:nvSpPr>
          <p:cNvPr id="6" name="Footer Placeholder 5">
            <a:extLst>
              <a:ext uri="{FF2B5EF4-FFF2-40B4-BE49-F238E27FC236}">
                <a16:creationId xmlns:a16="http://schemas.microsoft.com/office/drawing/2014/main" id="{1C026CFC-A085-421D-B91B-F62357B6D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77B692-CBC6-4BD8-B5D9-D1796546A463}"/>
              </a:ext>
            </a:extLst>
          </p:cNvPr>
          <p:cNvSpPr>
            <a:spLocks noGrp="1"/>
          </p:cNvSpPr>
          <p:nvPr>
            <p:ph type="sldNum" sz="quarter" idx="12"/>
          </p:nvPr>
        </p:nvSpPr>
        <p:spPr/>
        <p:txBody>
          <a:bodyPr/>
          <a:lstStyle/>
          <a:p>
            <a:fld id="{AF626E19-D982-43E8-8B2F-9C5F15DB5017}" type="slidenum">
              <a:rPr lang="en-US" smtClean="0"/>
              <a:t>‹#›</a:t>
            </a:fld>
            <a:endParaRPr lang="en-US"/>
          </a:p>
        </p:txBody>
      </p:sp>
    </p:spTree>
    <p:extLst>
      <p:ext uri="{BB962C8B-B14F-4D97-AF65-F5344CB8AC3E}">
        <p14:creationId xmlns:p14="http://schemas.microsoft.com/office/powerpoint/2010/main" val="3883856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C717-BEAC-4AD9-8002-84836C72D0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488886-1459-4BD0-862F-BAFE3A1F9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DE2084-FE32-4CC7-8149-02A4B5D3AD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D7927D-E471-41E6-8442-DB18CF1B18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96654B-4AAF-4377-B087-F299EE8B95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B74D7-BE1D-4463-BBBF-2A3198D62516}"/>
              </a:ext>
            </a:extLst>
          </p:cNvPr>
          <p:cNvSpPr>
            <a:spLocks noGrp="1"/>
          </p:cNvSpPr>
          <p:nvPr>
            <p:ph type="dt" sz="half" idx="10"/>
          </p:nvPr>
        </p:nvSpPr>
        <p:spPr/>
        <p:txBody>
          <a:bodyPr/>
          <a:lstStyle/>
          <a:p>
            <a:fld id="{0C81A44A-BB02-4F37-9386-24FE2C527EC9}" type="datetimeFigureOut">
              <a:rPr lang="en-US" smtClean="0"/>
              <a:t>3/2/22</a:t>
            </a:fld>
            <a:endParaRPr lang="en-US"/>
          </a:p>
        </p:txBody>
      </p:sp>
      <p:sp>
        <p:nvSpPr>
          <p:cNvPr id="8" name="Footer Placeholder 7">
            <a:extLst>
              <a:ext uri="{FF2B5EF4-FFF2-40B4-BE49-F238E27FC236}">
                <a16:creationId xmlns:a16="http://schemas.microsoft.com/office/drawing/2014/main" id="{20F776E9-282D-42D9-93FD-2513753544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F93932-7544-4C8C-8FE2-2A6784268C2F}"/>
              </a:ext>
            </a:extLst>
          </p:cNvPr>
          <p:cNvSpPr>
            <a:spLocks noGrp="1"/>
          </p:cNvSpPr>
          <p:nvPr>
            <p:ph type="sldNum" sz="quarter" idx="12"/>
          </p:nvPr>
        </p:nvSpPr>
        <p:spPr/>
        <p:txBody>
          <a:bodyPr/>
          <a:lstStyle/>
          <a:p>
            <a:fld id="{AF626E19-D982-43E8-8B2F-9C5F15DB5017}" type="slidenum">
              <a:rPr lang="en-US" smtClean="0"/>
              <a:t>‹#›</a:t>
            </a:fld>
            <a:endParaRPr lang="en-US"/>
          </a:p>
        </p:txBody>
      </p:sp>
    </p:spTree>
    <p:extLst>
      <p:ext uri="{BB962C8B-B14F-4D97-AF65-F5344CB8AC3E}">
        <p14:creationId xmlns:p14="http://schemas.microsoft.com/office/powerpoint/2010/main" val="171048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CC5B-8206-4560-B566-A63D1EBA2F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681D1B-0550-4DD5-8AF2-F9508A6BEDFC}"/>
              </a:ext>
            </a:extLst>
          </p:cNvPr>
          <p:cNvSpPr>
            <a:spLocks noGrp="1"/>
          </p:cNvSpPr>
          <p:nvPr>
            <p:ph type="dt" sz="half" idx="10"/>
          </p:nvPr>
        </p:nvSpPr>
        <p:spPr/>
        <p:txBody>
          <a:bodyPr/>
          <a:lstStyle/>
          <a:p>
            <a:fld id="{0C81A44A-BB02-4F37-9386-24FE2C527EC9}" type="datetimeFigureOut">
              <a:rPr lang="en-US" smtClean="0"/>
              <a:t>3/2/22</a:t>
            </a:fld>
            <a:endParaRPr lang="en-US"/>
          </a:p>
        </p:txBody>
      </p:sp>
      <p:sp>
        <p:nvSpPr>
          <p:cNvPr id="4" name="Footer Placeholder 3">
            <a:extLst>
              <a:ext uri="{FF2B5EF4-FFF2-40B4-BE49-F238E27FC236}">
                <a16:creationId xmlns:a16="http://schemas.microsoft.com/office/drawing/2014/main" id="{35E7CABD-E70A-4BAF-A5D6-EBEECDFB4A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0680C-A55F-4BD4-9846-619679C8B965}"/>
              </a:ext>
            </a:extLst>
          </p:cNvPr>
          <p:cNvSpPr>
            <a:spLocks noGrp="1"/>
          </p:cNvSpPr>
          <p:nvPr>
            <p:ph type="sldNum" sz="quarter" idx="12"/>
          </p:nvPr>
        </p:nvSpPr>
        <p:spPr/>
        <p:txBody>
          <a:bodyPr/>
          <a:lstStyle/>
          <a:p>
            <a:fld id="{AF626E19-D982-43E8-8B2F-9C5F15DB5017}" type="slidenum">
              <a:rPr lang="en-US" smtClean="0"/>
              <a:t>‹#›</a:t>
            </a:fld>
            <a:endParaRPr lang="en-US"/>
          </a:p>
        </p:txBody>
      </p:sp>
    </p:spTree>
    <p:extLst>
      <p:ext uri="{BB962C8B-B14F-4D97-AF65-F5344CB8AC3E}">
        <p14:creationId xmlns:p14="http://schemas.microsoft.com/office/powerpoint/2010/main" val="285576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89AD1F-9E33-4CBD-BD83-3682CDB6018A}"/>
              </a:ext>
            </a:extLst>
          </p:cNvPr>
          <p:cNvSpPr>
            <a:spLocks noGrp="1"/>
          </p:cNvSpPr>
          <p:nvPr>
            <p:ph type="dt" sz="half" idx="10"/>
          </p:nvPr>
        </p:nvSpPr>
        <p:spPr/>
        <p:txBody>
          <a:bodyPr/>
          <a:lstStyle/>
          <a:p>
            <a:fld id="{0C81A44A-BB02-4F37-9386-24FE2C527EC9}" type="datetimeFigureOut">
              <a:rPr lang="en-US" smtClean="0"/>
              <a:t>3/2/22</a:t>
            </a:fld>
            <a:endParaRPr lang="en-US"/>
          </a:p>
        </p:txBody>
      </p:sp>
      <p:sp>
        <p:nvSpPr>
          <p:cNvPr id="3" name="Footer Placeholder 2">
            <a:extLst>
              <a:ext uri="{FF2B5EF4-FFF2-40B4-BE49-F238E27FC236}">
                <a16:creationId xmlns:a16="http://schemas.microsoft.com/office/drawing/2014/main" id="{036926D3-9B80-477E-B5AA-E63CE6C02E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88D849-1B2A-440B-83F6-548F07F55F49}"/>
              </a:ext>
            </a:extLst>
          </p:cNvPr>
          <p:cNvSpPr>
            <a:spLocks noGrp="1"/>
          </p:cNvSpPr>
          <p:nvPr>
            <p:ph type="sldNum" sz="quarter" idx="12"/>
          </p:nvPr>
        </p:nvSpPr>
        <p:spPr/>
        <p:txBody>
          <a:bodyPr/>
          <a:lstStyle/>
          <a:p>
            <a:fld id="{AF626E19-D982-43E8-8B2F-9C5F15DB5017}" type="slidenum">
              <a:rPr lang="en-US" smtClean="0"/>
              <a:t>‹#›</a:t>
            </a:fld>
            <a:endParaRPr lang="en-US"/>
          </a:p>
        </p:txBody>
      </p:sp>
    </p:spTree>
    <p:extLst>
      <p:ext uri="{BB962C8B-B14F-4D97-AF65-F5344CB8AC3E}">
        <p14:creationId xmlns:p14="http://schemas.microsoft.com/office/powerpoint/2010/main" val="343508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BF64-12FC-48A3-85B2-6AB05906D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E2615E-53BF-4958-B61D-EE3489EA0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7D28EC-2681-4948-B779-5B75CFF0B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D94D6-6DEF-4585-BE57-EFE6DA6C2335}"/>
              </a:ext>
            </a:extLst>
          </p:cNvPr>
          <p:cNvSpPr>
            <a:spLocks noGrp="1"/>
          </p:cNvSpPr>
          <p:nvPr>
            <p:ph type="dt" sz="half" idx="10"/>
          </p:nvPr>
        </p:nvSpPr>
        <p:spPr/>
        <p:txBody>
          <a:bodyPr/>
          <a:lstStyle/>
          <a:p>
            <a:fld id="{0C81A44A-BB02-4F37-9386-24FE2C527EC9}" type="datetimeFigureOut">
              <a:rPr lang="en-US" smtClean="0"/>
              <a:t>3/2/22</a:t>
            </a:fld>
            <a:endParaRPr lang="en-US"/>
          </a:p>
        </p:txBody>
      </p:sp>
      <p:sp>
        <p:nvSpPr>
          <p:cNvPr id="6" name="Footer Placeholder 5">
            <a:extLst>
              <a:ext uri="{FF2B5EF4-FFF2-40B4-BE49-F238E27FC236}">
                <a16:creationId xmlns:a16="http://schemas.microsoft.com/office/drawing/2014/main" id="{06D217D6-A2ED-4748-90C0-B75180E18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717E6-790D-4D83-A5ED-94C951F4507D}"/>
              </a:ext>
            </a:extLst>
          </p:cNvPr>
          <p:cNvSpPr>
            <a:spLocks noGrp="1"/>
          </p:cNvSpPr>
          <p:nvPr>
            <p:ph type="sldNum" sz="quarter" idx="12"/>
          </p:nvPr>
        </p:nvSpPr>
        <p:spPr/>
        <p:txBody>
          <a:bodyPr/>
          <a:lstStyle/>
          <a:p>
            <a:fld id="{AF626E19-D982-43E8-8B2F-9C5F15DB5017}" type="slidenum">
              <a:rPr lang="en-US" smtClean="0"/>
              <a:t>‹#›</a:t>
            </a:fld>
            <a:endParaRPr lang="en-US"/>
          </a:p>
        </p:txBody>
      </p:sp>
    </p:spTree>
    <p:extLst>
      <p:ext uri="{BB962C8B-B14F-4D97-AF65-F5344CB8AC3E}">
        <p14:creationId xmlns:p14="http://schemas.microsoft.com/office/powerpoint/2010/main" val="23642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F8135-0A8D-4FCD-97DA-5798E514A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5BEA78-CBC1-489E-BDAB-9C8E50386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BBE1E-DA8F-443F-8A18-FB2A2D9A2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EB8D9-39BE-403C-B585-47617314AC81}"/>
              </a:ext>
            </a:extLst>
          </p:cNvPr>
          <p:cNvSpPr>
            <a:spLocks noGrp="1"/>
          </p:cNvSpPr>
          <p:nvPr>
            <p:ph type="dt" sz="half" idx="10"/>
          </p:nvPr>
        </p:nvSpPr>
        <p:spPr/>
        <p:txBody>
          <a:bodyPr/>
          <a:lstStyle/>
          <a:p>
            <a:fld id="{0C81A44A-BB02-4F37-9386-24FE2C527EC9}" type="datetimeFigureOut">
              <a:rPr lang="en-US" smtClean="0"/>
              <a:t>3/2/22</a:t>
            </a:fld>
            <a:endParaRPr lang="en-US"/>
          </a:p>
        </p:txBody>
      </p:sp>
      <p:sp>
        <p:nvSpPr>
          <p:cNvPr id="6" name="Footer Placeholder 5">
            <a:extLst>
              <a:ext uri="{FF2B5EF4-FFF2-40B4-BE49-F238E27FC236}">
                <a16:creationId xmlns:a16="http://schemas.microsoft.com/office/drawing/2014/main" id="{D6DD5AE4-1108-46A3-B67F-9AEE0357A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F568D2-F98E-47A1-A946-A737B6E2F0EA}"/>
              </a:ext>
            </a:extLst>
          </p:cNvPr>
          <p:cNvSpPr>
            <a:spLocks noGrp="1"/>
          </p:cNvSpPr>
          <p:nvPr>
            <p:ph type="sldNum" sz="quarter" idx="12"/>
          </p:nvPr>
        </p:nvSpPr>
        <p:spPr/>
        <p:txBody>
          <a:bodyPr/>
          <a:lstStyle/>
          <a:p>
            <a:fld id="{AF626E19-D982-43E8-8B2F-9C5F15DB5017}" type="slidenum">
              <a:rPr lang="en-US" smtClean="0"/>
              <a:t>‹#›</a:t>
            </a:fld>
            <a:endParaRPr lang="en-US"/>
          </a:p>
        </p:txBody>
      </p:sp>
    </p:spTree>
    <p:extLst>
      <p:ext uri="{BB962C8B-B14F-4D97-AF65-F5344CB8AC3E}">
        <p14:creationId xmlns:p14="http://schemas.microsoft.com/office/powerpoint/2010/main" val="424921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B602EA-D79B-493C-9438-484A7B214D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5092E4-6DAE-4DAB-80D3-BC5333744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68829-4A86-46D8-B212-8FA96EC311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1A44A-BB02-4F37-9386-24FE2C527EC9}" type="datetimeFigureOut">
              <a:rPr lang="en-US" smtClean="0"/>
              <a:t>3/2/22</a:t>
            </a:fld>
            <a:endParaRPr lang="en-US"/>
          </a:p>
        </p:txBody>
      </p:sp>
      <p:sp>
        <p:nvSpPr>
          <p:cNvPr id="5" name="Footer Placeholder 4">
            <a:extLst>
              <a:ext uri="{FF2B5EF4-FFF2-40B4-BE49-F238E27FC236}">
                <a16:creationId xmlns:a16="http://schemas.microsoft.com/office/drawing/2014/main" id="{732EB762-6406-4DE8-A96D-891221497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342173-81D6-4ABD-AE45-F215D33313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26E19-D982-43E8-8B2F-9C5F15DB5017}" type="slidenum">
              <a:rPr lang="en-US" smtClean="0"/>
              <a:t>‹#›</a:t>
            </a:fld>
            <a:endParaRPr lang="en-US"/>
          </a:p>
        </p:txBody>
      </p:sp>
    </p:spTree>
    <p:extLst>
      <p:ext uri="{BB962C8B-B14F-4D97-AF65-F5344CB8AC3E}">
        <p14:creationId xmlns:p14="http://schemas.microsoft.com/office/powerpoint/2010/main" val="1483134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player.vimeo.com/video/683940021?h=a3b96699a7&amp;app_id=12296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player.vimeo.com/video/683940791?h=76aafa4526&amp;app_id=12296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llinsdictionary.com/dictionary/english/courtesy" TargetMode="External"/><Relationship Id="rId2" Type="http://schemas.openxmlformats.org/officeDocument/2006/relationships/hyperlink" Target="http://www.collinsdictionary.com/dictionary/english/etiquette" TargetMode="External"/><Relationship Id="rId1" Type="http://schemas.openxmlformats.org/officeDocument/2006/relationships/slideLayout" Target="../slideLayouts/slideLayout2.xml"/><Relationship Id="rId4" Type="http://schemas.openxmlformats.org/officeDocument/2006/relationships/hyperlink" Target="http://www.collinsdictionary.com/dictionary/english/mann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player.vimeo.com/video/683942219?h=3ce14597f0&amp;app_id=12296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player.vimeo.com/video/683943845?h=3dbd922497&amp;app_id=12296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player.vimeo.com/video/683944675?h=3e9c0e8000&amp;app_id=122963"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diversity.ucsf.edu/sites/diversity.ucsf.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player.vimeo.com/video/683939648?h=b84f786873&amp;app_id=12296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8" name="Picture 2" descr="http://hulubei.net/tudor/photography/photos/N/e/New-York-City-302-5616x1138.jpg">
            <a:extLst>
              <a:ext uri="{FF2B5EF4-FFF2-40B4-BE49-F238E27FC236}">
                <a16:creationId xmlns:a16="http://schemas.microsoft.com/office/drawing/2014/main" id="{7C19C8DE-4315-439F-9915-9CE5530C21D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351" y="3910424"/>
            <a:ext cx="12161520" cy="29475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BF1398A-AECF-4752-BDFE-E659E3B5183F}"/>
              </a:ext>
            </a:extLst>
          </p:cNvPr>
          <p:cNvSpPr/>
          <p:nvPr/>
        </p:nvSpPr>
        <p:spPr>
          <a:xfrm>
            <a:off x="0" y="-1220"/>
            <a:ext cx="12192000" cy="6858000"/>
          </a:xfrm>
          <a:prstGeom prst="rect">
            <a:avLst/>
          </a:prstGeom>
          <a:solidFill>
            <a:srgbClr val="00206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1" dirty="0"/>
              <a:t>  </a:t>
            </a:r>
          </a:p>
        </p:txBody>
      </p:sp>
      <p:sp>
        <p:nvSpPr>
          <p:cNvPr id="2" name="Title 1">
            <a:extLst>
              <a:ext uri="{FF2B5EF4-FFF2-40B4-BE49-F238E27FC236}">
                <a16:creationId xmlns:a16="http://schemas.microsoft.com/office/drawing/2014/main" id="{39B7CD17-2AF2-4FC2-9379-54614B204395}"/>
              </a:ext>
            </a:extLst>
          </p:cNvPr>
          <p:cNvSpPr>
            <a:spLocks noGrp="1"/>
          </p:cNvSpPr>
          <p:nvPr>
            <p:ph type="ctrTitle"/>
          </p:nvPr>
        </p:nvSpPr>
        <p:spPr>
          <a:xfrm>
            <a:off x="244597" y="726849"/>
            <a:ext cx="11678698" cy="1515979"/>
          </a:xfrm>
        </p:spPr>
        <p:txBody>
          <a:bodyPr>
            <a:noAutofit/>
          </a:bodyPr>
          <a:lstStyle/>
          <a:p>
            <a:r>
              <a:rPr lang="en-US" sz="8000" dirty="0">
                <a:solidFill>
                  <a:schemeClr val="bg1"/>
                </a:solidFill>
              </a:rPr>
              <a:t>Revealing the Bias Within</a:t>
            </a:r>
            <a:br>
              <a:rPr lang="en-US" sz="8000" dirty="0">
                <a:solidFill>
                  <a:schemeClr val="bg1"/>
                </a:solidFill>
              </a:rPr>
            </a:br>
            <a:r>
              <a:rPr lang="en-US" sz="3600" b="0" i="0" dirty="0">
                <a:solidFill>
                  <a:schemeClr val="bg1"/>
                </a:solidFill>
                <a:effectLst/>
                <a:latin typeface="Calibri" panose="020F0502020204030204" pitchFamily="34" charset="0"/>
              </a:rPr>
              <a:t>Addressing Implicit Bias in the Peri-operative Workplace</a:t>
            </a:r>
            <a:endParaRPr lang="en-US" sz="3600" dirty="0">
              <a:solidFill>
                <a:schemeClr val="bg1"/>
              </a:solidFill>
            </a:endParaRPr>
          </a:p>
        </p:txBody>
      </p:sp>
      <p:sp>
        <p:nvSpPr>
          <p:cNvPr id="3" name="Subtitle 2">
            <a:extLst>
              <a:ext uri="{FF2B5EF4-FFF2-40B4-BE49-F238E27FC236}">
                <a16:creationId xmlns:a16="http://schemas.microsoft.com/office/drawing/2014/main" id="{95D55F06-262B-4A04-A9E6-45E004AFA531}"/>
              </a:ext>
            </a:extLst>
          </p:cNvPr>
          <p:cNvSpPr>
            <a:spLocks noGrp="1"/>
          </p:cNvSpPr>
          <p:nvPr>
            <p:ph type="subTitle" idx="1"/>
          </p:nvPr>
        </p:nvSpPr>
        <p:spPr>
          <a:xfrm>
            <a:off x="772357" y="3071873"/>
            <a:ext cx="10502284" cy="3730921"/>
          </a:xfrm>
        </p:spPr>
        <p:txBody>
          <a:bodyPr>
            <a:normAutofit lnSpcReduction="10000"/>
          </a:bodyPr>
          <a:lstStyle/>
          <a:p>
            <a:r>
              <a:rPr lang="en-US" sz="2000" b="1" dirty="0" err="1">
                <a:solidFill>
                  <a:schemeClr val="bg1"/>
                </a:solidFill>
                <a:latin typeface="+mj-lt"/>
              </a:rPr>
              <a:t>Marckenley</a:t>
            </a:r>
            <a:r>
              <a:rPr lang="en-US" sz="2000" b="1" dirty="0">
                <a:solidFill>
                  <a:schemeClr val="bg1"/>
                </a:solidFill>
                <a:latin typeface="+mj-lt"/>
              </a:rPr>
              <a:t> Isaac, M.D.</a:t>
            </a:r>
            <a:r>
              <a:rPr lang="en-US" sz="2000" dirty="0">
                <a:solidFill>
                  <a:schemeClr val="bg1"/>
                </a:solidFill>
                <a:latin typeface="+mj-lt"/>
              </a:rPr>
              <a:t>, </a:t>
            </a:r>
            <a:r>
              <a:rPr lang="en-US" sz="2000" i="1" dirty="0">
                <a:solidFill>
                  <a:schemeClr val="bg1"/>
                </a:solidFill>
                <a:latin typeface="+mj-lt"/>
              </a:rPr>
              <a:t>PGY-2 Resident</a:t>
            </a:r>
            <a:r>
              <a:rPr lang="en-US" sz="2000" dirty="0">
                <a:solidFill>
                  <a:schemeClr val="bg1"/>
                </a:solidFill>
                <a:latin typeface="+mj-lt"/>
              </a:rPr>
              <a:t>; </a:t>
            </a:r>
            <a:r>
              <a:rPr lang="en-US" sz="2000" b="1" dirty="0">
                <a:solidFill>
                  <a:schemeClr val="bg1"/>
                </a:solidFill>
                <a:latin typeface="+mj-lt"/>
              </a:rPr>
              <a:t>Olga Paniagua, M.D.</a:t>
            </a:r>
            <a:r>
              <a:rPr lang="en-US" sz="2000" dirty="0">
                <a:solidFill>
                  <a:schemeClr val="bg1"/>
                </a:solidFill>
                <a:latin typeface="+mj-lt"/>
              </a:rPr>
              <a:t>, </a:t>
            </a:r>
            <a:r>
              <a:rPr lang="en-US" sz="2000" i="1" dirty="0">
                <a:solidFill>
                  <a:schemeClr val="bg1"/>
                </a:solidFill>
                <a:latin typeface="+mj-lt"/>
              </a:rPr>
              <a:t>PGY-3 Resident</a:t>
            </a:r>
            <a:r>
              <a:rPr lang="en-US" sz="2000" dirty="0">
                <a:solidFill>
                  <a:schemeClr val="bg1"/>
                </a:solidFill>
                <a:latin typeface="+mj-lt"/>
              </a:rPr>
              <a:t>;                   </a:t>
            </a:r>
          </a:p>
          <a:p>
            <a:r>
              <a:rPr lang="en-US" sz="2000" b="1" dirty="0">
                <a:solidFill>
                  <a:schemeClr val="bg1"/>
                </a:solidFill>
                <a:latin typeface="+mj-lt"/>
              </a:rPr>
              <a:t>Bryan Mahoney, M.D., F.A.S.A.</a:t>
            </a:r>
            <a:r>
              <a:rPr lang="en-US" sz="2000" dirty="0">
                <a:solidFill>
                  <a:schemeClr val="bg1"/>
                </a:solidFill>
                <a:latin typeface="+mj-lt"/>
              </a:rPr>
              <a:t>, </a:t>
            </a:r>
            <a:r>
              <a:rPr lang="en-US" sz="2000" i="1" dirty="0">
                <a:solidFill>
                  <a:schemeClr val="bg1"/>
                </a:solidFill>
                <a:latin typeface="+mj-lt"/>
              </a:rPr>
              <a:t>Associate Professor, Residency Program Director,   Vice Chair, Education</a:t>
            </a:r>
          </a:p>
          <a:p>
            <a:endParaRPr lang="en-US" i="1" dirty="0">
              <a:solidFill>
                <a:schemeClr val="bg1"/>
              </a:solidFill>
              <a:latin typeface="+mj-lt"/>
            </a:endParaRPr>
          </a:p>
          <a:p>
            <a:r>
              <a:rPr lang="en-US" sz="3600" dirty="0">
                <a:solidFill>
                  <a:schemeClr val="bg1"/>
                </a:solidFill>
                <a:latin typeface="+mj-lt"/>
              </a:rPr>
              <a:t>Department of Anesthesiology, </a:t>
            </a:r>
          </a:p>
          <a:p>
            <a:r>
              <a:rPr lang="en-US" sz="3600" dirty="0">
                <a:solidFill>
                  <a:schemeClr val="bg1"/>
                </a:solidFill>
                <a:latin typeface="+mj-lt"/>
              </a:rPr>
              <a:t>Perioperative and Pain Medicine; </a:t>
            </a:r>
          </a:p>
          <a:p>
            <a:r>
              <a:rPr lang="en-US" sz="3600" dirty="0">
                <a:solidFill>
                  <a:schemeClr val="bg1"/>
                </a:solidFill>
                <a:latin typeface="+mj-lt"/>
              </a:rPr>
              <a:t>Mount Sinai Morningside and West Hospitals, </a:t>
            </a:r>
          </a:p>
          <a:p>
            <a:r>
              <a:rPr lang="en-US" sz="3600" dirty="0">
                <a:solidFill>
                  <a:schemeClr val="bg1"/>
                </a:solidFill>
                <a:latin typeface="+mj-lt"/>
              </a:rPr>
              <a:t>Icahn School of Medicine at Mount Sinai</a:t>
            </a:r>
          </a:p>
        </p:txBody>
      </p:sp>
      <p:pic>
        <p:nvPicPr>
          <p:cNvPr id="6" name="Picture 5">
            <a:extLst>
              <a:ext uri="{FF2B5EF4-FFF2-40B4-BE49-F238E27FC236}">
                <a16:creationId xmlns:a16="http://schemas.microsoft.com/office/drawing/2014/main" id="{C2943087-1049-4777-95C5-41FE520354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19666" y="4994299"/>
            <a:ext cx="1352205" cy="1838026"/>
          </a:xfrm>
          <a:prstGeom prst="rect">
            <a:avLst/>
          </a:prstGeom>
        </p:spPr>
      </p:pic>
      <p:pic>
        <p:nvPicPr>
          <p:cNvPr id="7" name="Picture 6" descr="A close up of a sign&#10;&#10;Description automatically generated">
            <a:extLst>
              <a:ext uri="{FF2B5EF4-FFF2-40B4-BE49-F238E27FC236}">
                <a16:creationId xmlns:a16="http://schemas.microsoft.com/office/drawing/2014/main" id="{FA0A8F57-0BBB-4A65-A6FE-F2689D71F6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4597" y="5101389"/>
            <a:ext cx="1631447" cy="1695968"/>
          </a:xfrm>
          <a:prstGeom prst="rect">
            <a:avLst/>
          </a:prstGeom>
        </p:spPr>
      </p:pic>
    </p:spTree>
    <p:extLst>
      <p:ext uri="{BB962C8B-B14F-4D97-AF65-F5344CB8AC3E}">
        <p14:creationId xmlns:p14="http://schemas.microsoft.com/office/powerpoint/2010/main" val="3913740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descr="Slide10">
            <a:hlinkClick r:id="" action="ppaction://media"/>
            <a:extLst>
              <a:ext uri="{FF2B5EF4-FFF2-40B4-BE49-F238E27FC236}">
                <a16:creationId xmlns:a16="http://schemas.microsoft.com/office/drawing/2014/main" id="{6E2913C3-A90A-0446-A6FC-D6D7FCC3C691}"/>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8945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D3663-68AD-4CA0-9C81-7E315F3E7703}"/>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Allyship and Strategies</a:t>
            </a:r>
          </a:p>
        </p:txBody>
      </p:sp>
      <p:sp>
        <p:nvSpPr>
          <p:cNvPr id="3" name="Content Placeholder 2">
            <a:extLst>
              <a:ext uri="{FF2B5EF4-FFF2-40B4-BE49-F238E27FC236}">
                <a16:creationId xmlns:a16="http://schemas.microsoft.com/office/drawing/2014/main" id="{CE9F5C48-8DE5-42ED-94C8-3F29BD4CB34E}"/>
              </a:ext>
            </a:extLst>
          </p:cNvPr>
          <p:cNvSpPr>
            <a:spLocks noGrp="1"/>
          </p:cNvSpPr>
          <p:nvPr>
            <p:ph idx="1"/>
          </p:nvPr>
        </p:nvSpPr>
        <p:spPr>
          <a:xfrm>
            <a:off x="4810259" y="714382"/>
            <a:ext cx="6555347" cy="5866914"/>
          </a:xfrm>
        </p:spPr>
        <p:txBody>
          <a:bodyPr anchor="ctr">
            <a:normAutofit fontScale="77500" lnSpcReduction="20000"/>
          </a:bodyPr>
          <a:lstStyle/>
          <a:p>
            <a:pPr marL="0" indent="0">
              <a:buNone/>
            </a:pPr>
            <a:r>
              <a:rPr lang="en-US" sz="3200" b="1" dirty="0"/>
              <a:t>RE-DIRECT: </a:t>
            </a:r>
            <a:r>
              <a:rPr lang="en-US" sz="3200" dirty="0"/>
              <a:t>Shift the focus to a different person or topic. (Particularly helpful when someone is asked to speak for his/her entire race, cultural group, etc.)</a:t>
            </a:r>
          </a:p>
          <a:p>
            <a:pPr marL="0" indent="0">
              <a:buNone/>
            </a:pPr>
            <a:endParaRPr lang="en-US" sz="3200" dirty="0"/>
          </a:p>
          <a:p>
            <a:pPr marL="0" indent="0">
              <a:buNone/>
            </a:pPr>
            <a:r>
              <a:rPr lang="en-US" sz="3200" b="1" dirty="0"/>
              <a:t>USE PREFERENCE STATEMENTS: </a:t>
            </a:r>
            <a:r>
              <a:rPr lang="en-US" sz="3200" dirty="0"/>
              <a:t>Clearly communicating one’s preferences rather than stating them as demands or having others guess what is needed.</a:t>
            </a:r>
          </a:p>
          <a:p>
            <a:pPr marL="0" indent="0">
              <a:buNone/>
            </a:pPr>
            <a:endParaRPr lang="en-US" sz="3200" dirty="0"/>
          </a:p>
          <a:p>
            <a:pPr marL="0" indent="0">
              <a:buNone/>
            </a:pPr>
            <a:r>
              <a:rPr lang="en-US" sz="3200" b="1" dirty="0"/>
              <a:t>REVISIT:</a:t>
            </a:r>
            <a:r>
              <a:rPr lang="en-US" sz="3200" dirty="0"/>
              <a:t> Even if the moment of a microaggression has passed, go back and address it. Research indicates that an unaddressed microaggression can leave just as much of a negative impact as the microaggression itself.</a:t>
            </a:r>
          </a:p>
          <a:p>
            <a:pPr marL="0" indent="0">
              <a:buNone/>
            </a:pPr>
            <a:endParaRPr lang="en-US" sz="1400" dirty="0"/>
          </a:p>
          <a:p>
            <a:pPr marL="0" indent="0">
              <a:buNone/>
            </a:pPr>
            <a:endParaRPr lang="en-US" sz="1400" dirty="0"/>
          </a:p>
          <a:p>
            <a:pPr marL="0" indent="0">
              <a:buNone/>
            </a:pPr>
            <a:r>
              <a:rPr lang="en-US" sz="1400" dirty="0"/>
              <a:t>https://diversity.ucsf.edu/sites/diversity.ucsf.edu/files/Tools%20for%20Department%20Chairs%20and%20Deans.pdf</a:t>
            </a:r>
          </a:p>
          <a:p>
            <a:pPr marL="0" indent="0">
              <a:buNone/>
            </a:pPr>
            <a:endParaRPr lang="en-US" sz="2000" dirty="0"/>
          </a:p>
        </p:txBody>
      </p:sp>
    </p:spTree>
    <p:extLst>
      <p:ext uri="{BB962C8B-B14F-4D97-AF65-F5344CB8AC3E}">
        <p14:creationId xmlns:p14="http://schemas.microsoft.com/office/powerpoint/2010/main" val="16283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6">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3">
            <a:extLst>
              <a:ext uri="{FF2B5EF4-FFF2-40B4-BE49-F238E27FC236}">
                <a16:creationId xmlns:a16="http://schemas.microsoft.com/office/drawing/2014/main" id="{ED7683F0-4ECF-425F-AA7E-EAECDC9B2F8C}"/>
              </a:ext>
            </a:extLst>
          </p:cNvPr>
          <p:cNvSpPr>
            <a:spLocks noGrp="1"/>
          </p:cNvSpPr>
          <p:nvPr>
            <p:ph idx="1"/>
          </p:nvPr>
        </p:nvSpPr>
        <p:spPr>
          <a:xfrm>
            <a:off x="4270709" y="269308"/>
            <a:ext cx="3701932" cy="6323997"/>
          </a:xfrm>
        </p:spPr>
        <p:txBody>
          <a:bodyPr anchor="ctr">
            <a:normAutofit/>
          </a:bodyPr>
          <a:lstStyle/>
          <a:p>
            <a:pPr marL="0" indent="0" algn="ctr">
              <a:buNone/>
            </a:pPr>
            <a:r>
              <a:rPr lang="en-US" dirty="0"/>
              <a:t>The world we encounter is complex and we seek patterns to make sense of the sensory manifold</a:t>
            </a:r>
          </a:p>
        </p:txBody>
      </p:sp>
      <p:pic>
        <p:nvPicPr>
          <p:cNvPr id="11" name="Content Placeholder 10" descr="Background pattern&#10;&#10;Description automatically generated">
            <a:extLst>
              <a:ext uri="{FF2B5EF4-FFF2-40B4-BE49-F238E27FC236}">
                <a16:creationId xmlns:a16="http://schemas.microsoft.com/office/drawing/2014/main" id="{3C788E6F-8531-4EF8-A759-AF8AA20646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09502" y="10"/>
            <a:ext cx="4082498" cy="6857990"/>
          </a:xfrm>
          <a:prstGeom prst="rect">
            <a:avLst/>
          </a:prstGeom>
        </p:spPr>
      </p:pic>
      <p:sp>
        <p:nvSpPr>
          <p:cNvPr id="28" name="Title 1">
            <a:extLst>
              <a:ext uri="{FF2B5EF4-FFF2-40B4-BE49-F238E27FC236}">
                <a16:creationId xmlns:a16="http://schemas.microsoft.com/office/drawing/2014/main" id="{66BA7D23-8547-48C7-8A26-6C2346C672C3}"/>
              </a:ext>
            </a:extLst>
          </p:cNvPr>
          <p:cNvSpPr txBox="1">
            <a:spLocks/>
          </p:cNvSpPr>
          <p:nvPr/>
        </p:nvSpPr>
        <p:spPr>
          <a:xfrm>
            <a:off x="466722" y="2558159"/>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solidFill>
                  <a:srgbClr val="FFFFFF"/>
                </a:solidFill>
              </a:rPr>
              <a:t>What’s behind this phenomenon?</a:t>
            </a:r>
            <a:endParaRPr lang="en-US" sz="4000" dirty="0">
              <a:solidFill>
                <a:srgbClr val="FFFFFF"/>
              </a:solidFill>
            </a:endParaRPr>
          </a:p>
        </p:txBody>
      </p:sp>
      <p:pic>
        <p:nvPicPr>
          <p:cNvPr id="30" name="Picture 2" descr="Brain Mind Psychology Mental - Free vector graphic on Pixabay">
            <a:extLst>
              <a:ext uri="{FF2B5EF4-FFF2-40B4-BE49-F238E27FC236}">
                <a16:creationId xmlns:a16="http://schemas.microsoft.com/office/drawing/2014/main" id="{D8A2738B-146C-4ED7-B06B-80C82BBA3A7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3837" y="269308"/>
            <a:ext cx="3398967" cy="288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59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6">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icture containing blur, blurry&#10;&#10;Description automatically generated">
            <a:extLst>
              <a:ext uri="{FF2B5EF4-FFF2-40B4-BE49-F238E27FC236}">
                <a16:creationId xmlns:a16="http://schemas.microsoft.com/office/drawing/2014/main" id="{295A836A-CA63-4079-9446-EF28B34F86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09502" y="10"/>
            <a:ext cx="4082498" cy="6857990"/>
          </a:xfrm>
          <a:prstGeom prst="rect">
            <a:avLst/>
          </a:prstGeom>
        </p:spPr>
      </p:pic>
      <p:sp>
        <p:nvSpPr>
          <p:cNvPr id="28" name="Title 1">
            <a:extLst>
              <a:ext uri="{FF2B5EF4-FFF2-40B4-BE49-F238E27FC236}">
                <a16:creationId xmlns:a16="http://schemas.microsoft.com/office/drawing/2014/main" id="{5EC0A316-A216-4283-A628-201B683E6429}"/>
              </a:ext>
            </a:extLst>
          </p:cNvPr>
          <p:cNvSpPr txBox="1">
            <a:spLocks/>
          </p:cNvSpPr>
          <p:nvPr/>
        </p:nvSpPr>
        <p:spPr>
          <a:xfrm>
            <a:off x="466722" y="2558159"/>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solidFill>
                  <a:srgbClr val="FFFFFF"/>
                </a:solidFill>
              </a:rPr>
              <a:t>What’s behind this phenomenon?</a:t>
            </a:r>
            <a:endParaRPr lang="en-US" sz="4000" dirty="0">
              <a:solidFill>
                <a:srgbClr val="FFFFFF"/>
              </a:solidFill>
            </a:endParaRPr>
          </a:p>
        </p:txBody>
      </p:sp>
      <p:pic>
        <p:nvPicPr>
          <p:cNvPr id="30" name="Picture 2" descr="Brain Mind Psychology Mental - Free vector graphic on Pixabay">
            <a:extLst>
              <a:ext uri="{FF2B5EF4-FFF2-40B4-BE49-F238E27FC236}">
                <a16:creationId xmlns:a16="http://schemas.microsoft.com/office/drawing/2014/main" id="{4E609263-E903-4275-A75A-A717DF57DEC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3837" y="269308"/>
            <a:ext cx="3398967" cy="2883648"/>
          </a:xfrm>
          <a:prstGeom prst="rect">
            <a:avLst/>
          </a:prstGeom>
          <a:noFill/>
          <a:extLst>
            <a:ext uri="{909E8E84-426E-40DD-AFC4-6F175D3DCCD1}">
              <a14:hiddenFill xmlns:a14="http://schemas.microsoft.com/office/drawing/2010/main">
                <a:solidFill>
                  <a:srgbClr val="FFFFFF"/>
                </a:solidFill>
              </a14:hiddenFill>
            </a:ext>
          </a:extLst>
        </p:spPr>
      </p:pic>
      <p:sp>
        <p:nvSpPr>
          <p:cNvPr id="32" name="Content Placeholder 23">
            <a:extLst>
              <a:ext uri="{FF2B5EF4-FFF2-40B4-BE49-F238E27FC236}">
                <a16:creationId xmlns:a16="http://schemas.microsoft.com/office/drawing/2014/main" id="{216828C8-20A0-4F5E-955F-006B97763AA0}"/>
              </a:ext>
            </a:extLst>
          </p:cNvPr>
          <p:cNvSpPr>
            <a:spLocks noGrp="1"/>
          </p:cNvSpPr>
          <p:nvPr>
            <p:ph idx="1"/>
          </p:nvPr>
        </p:nvSpPr>
        <p:spPr>
          <a:xfrm>
            <a:off x="4270709" y="269308"/>
            <a:ext cx="3701932" cy="6323997"/>
          </a:xfrm>
        </p:spPr>
        <p:txBody>
          <a:bodyPr anchor="ctr">
            <a:normAutofit/>
          </a:bodyPr>
          <a:lstStyle/>
          <a:p>
            <a:pPr marL="0" indent="0" algn="ctr">
              <a:buNone/>
            </a:pPr>
            <a:r>
              <a:rPr lang="en-US" dirty="0"/>
              <a:t>Above the level of patterns found through sensory intuitions, we layer on conceptual patterns or gestalts</a:t>
            </a:r>
          </a:p>
        </p:txBody>
      </p:sp>
    </p:spTree>
    <p:extLst>
      <p:ext uri="{BB962C8B-B14F-4D97-AF65-F5344CB8AC3E}">
        <p14:creationId xmlns:p14="http://schemas.microsoft.com/office/powerpoint/2010/main" val="24433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7">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icture containing blur, blurry&#10;&#10;Description automatically generated">
            <a:extLst>
              <a:ext uri="{FF2B5EF4-FFF2-40B4-BE49-F238E27FC236}">
                <a16:creationId xmlns:a16="http://schemas.microsoft.com/office/drawing/2014/main" id="{295A836A-CA63-4079-9446-EF28B34F8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09502" y="10"/>
            <a:ext cx="4082498" cy="6857990"/>
          </a:xfrm>
          <a:prstGeom prst="rect">
            <a:avLst/>
          </a:prstGeom>
        </p:spPr>
      </p:pic>
      <p:graphicFrame>
        <p:nvGraphicFramePr>
          <p:cNvPr id="3" name="Object 2">
            <a:extLst>
              <a:ext uri="{FF2B5EF4-FFF2-40B4-BE49-F238E27FC236}">
                <a16:creationId xmlns:a16="http://schemas.microsoft.com/office/drawing/2014/main" id="{AEBA28F4-7364-4359-841C-73BFB311E86E}"/>
              </a:ext>
            </a:extLst>
          </p:cNvPr>
          <p:cNvGraphicFramePr>
            <a:graphicFrameLocks noChangeAspect="1"/>
          </p:cNvGraphicFramePr>
          <p:nvPr>
            <p:extLst>
              <p:ext uri="{D42A27DB-BD31-4B8C-83A1-F6EECF244321}">
                <p14:modId xmlns:p14="http://schemas.microsoft.com/office/powerpoint/2010/main" val="185669529"/>
              </p:ext>
            </p:extLst>
          </p:nvPr>
        </p:nvGraphicFramePr>
        <p:xfrm>
          <a:off x="8470232" y="3392907"/>
          <a:ext cx="3525252" cy="1532209"/>
        </p:xfrm>
        <a:graphic>
          <a:graphicData uri="http://schemas.openxmlformats.org/presentationml/2006/ole">
            <mc:AlternateContent xmlns:mc="http://schemas.openxmlformats.org/markup-compatibility/2006">
              <mc:Choice xmlns:v="urn:schemas-microsoft-com:vml" Requires="v">
                <p:oleObj spid="_x0000_s1033" r:id="rId4" imgW="10018800" imgH="4355280" progId="">
                  <p:embed/>
                </p:oleObj>
              </mc:Choice>
              <mc:Fallback>
                <p:oleObj r:id="rId4" imgW="10018800" imgH="4355280" progId="">
                  <p:embed/>
                  <p:pic>
                    <p:nvPicPr>
                      <p:cNvPr id="3" name="Object 2">
                        <a:extLst>
                          <a:ext uri="{FF2B5EF4-FFF2-40B4-BE49-F238E27FC236}">
                            <a16:creationId xmlns:a16="http://schemas.microsoft.com/office/drawing/2014/main" id="{AEBA28F4-7364-4359-841C-73BFB311E86E}"/>
                          </a:ext>
                        </a:extLst>
                      </p:cNvPr>
                      <p:cNvPicPr/>
                      <p:nvPr/>
                    </p:nvPicPr>
                    <p:blipFill>
                      <a:blip r:embed="rId5"/>
                      <a:stretch>
                        <a:fillRect/>
                      </a:stretch>
                    </p:blipFill>
                    <p:spPr>
                      <a:xfrm>
                        <a:off x="8470232" y="3392907"/>
                        <a:ext cx="3525252" cy="1532209"/>
                      </a:xfrm>
                      <a:prstGeom prst="rect">
                        <a:avLst/>
                      </a:prstGeom>
                      <a:ln>
                        <a:solidFill>
                          <a:schemeClr val="tx1"/>
                        </a:solidFill>
                      </a:ln>
                    </p:spPr>
                  </p:pic>
                </p:oleObj>
              </mc:Fallback>
            </mc:AlternateContent>
          </a:graphicData>
        </a:graphic>
      </p:graphicFrame>
      <p:sp>
        <p:nvSpPr>
          <p:cNvPr id="35" name="Title 1">
            <a:extLst>
              <a:ext uri="{FF2B5EF4-FFF2-40B4-BE49-F238E27FC236}">
                <a16:creationId xmlns:a16="http://schemas.microsoft.com/office/drawing/2014/main" id="{430656C0-0E6C-4584-B258-7F33CFBE6345}"/>
              </a:ext>
            </a:extLst>
          </p:cNvPr>
          <p:cNvSpPr txBox="1">
            <a:spLocks/>
          </p:cNvSpPr>
          <p:nvPr/>
        </p:nvSpPr>
        <p:spPr>
          <a:xfrm>
            <a:off x="466722" y="2558159"/>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solidFill>
                  <a:srgbClr val="FFFFFF"/>
                </a:solidFill>
              </a:rPr>
              <a:t>What’s behind this phenomenon?</a:t>
            </a:r>
            <a:endParaRPr lang="en-US" sz="4000" dirty="0">
              <a:solidFill>
                <a:srgbClr val="FFFFFF"/>
              </a:solidFill>
            </a:endParaRPr>
          </a:p>
        </p:txBody>
      </p:sp>
      <p:pic>
        <p:nvPicPr>
          <p:cNvPr id="36" name="Picture 2" descr="Brain Mind Psychology Mental - Free vector graphic on Pixabay">
            <a:extLst>
              <a:ext uri="{FF2B5EF4-FFF2-40B4-BE49-F238E27FC236}">
                <a16:creationId xmlns:a16="http://schemas.microsoft.com/office/drawing/2014/main" id="{EAD4D372-5069-4DE8-9954-24A90D85AC1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3837" y="269308"/>
            <a:ext cx="3398967" cy="2883648"/>
          </a:xfrm>
          <a:prstGeom prst="rect">
            <a:avLst/>
          </a:prstGeom>
          <a:noFill/>
          <a:extLst>
            <a:ext uri="{909E8E84-426E-40DD-AFC4-6F175D3DCCD1}">
              <a14:hiddenFill xmlns:a14="http://schemas.microsoft.com/office/drawing/2010/main">
                <a:solidFill>
                  <a:srgbClr val="FFFFFF"/>
                </a:solidFill>
              </a14:hiddenFill>
            </a:ext>
          </a:extLst>
        </p:spPr>
      </p:pic>
      <p:sp>
        <p:nvSpPr>
          <p:cNvPr id="37" name="Content Placeholder 23">
            <a:extLst>
              <a:ext uri="{FF2B5EF4-FFF2-40B4-BE49-F238E27FC236}">
                <a16:creationId xmlns:a16="http://schemas.microsoft.com/office/drawing/2014/main" id="{225C9E6E-0A42-46E8-810D-7BE01FF336A3}"/>
              </a:ext>
            </a:extLst>
          </p:cNvPr>
          <p:cNvSpPr>
            <a:spLocks noGrp="1"/>
          </p:cNvSpPr>
          <p:nvPr>
            <p:ph idx="1"/>
          </p:nvPr>
        </p:nvSpPr>
        <p:spPr>
          <a:xfrm>
            <a:off x="4270709" y="269308"/>
            <a:ext cx="3701932" cy="6323997"/>
          </a:xfrm>
        </p:spPr>
        <p:txBody>
          <a:bodyPr anchor="ctr">
            <a:normAutofit/>
          </a:bodyPr>
          <a:lstStyle/>
          <a:p>
            <a:pPr marL="0" indent="0" algn="ctr">
              <a:buNone/>
            </a:pPr>
            <a:r>
              <a:rPr lang="en-US" dirty="0"/>
              <a:t>Once we have applied our sensory and conceptual patterns, we take shortcuts to generalize based on salient but scant features</a:t>
            </a:r>
          </a:p>
        </p:txBody>
      </p:sp>
    </p:spTree>
    <p:extLst>
      <p:ext uri="{BB962C8B-B14F-4D97-AF65-F5344CB8AC3E}">
        <p14:creationId xmlns:p14="http://schemas.microsoft.com/office/powerpoint/2010/main" val="260330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70">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7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7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7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Freeform: Shape 7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2" name="Rectangle 8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1 - Harry Potter Have You Seen This Wizard? Sirius Black Wanted Poster Prop/Replica">
            <a:extLst>
              <a:ext uri="{FF2B5EF4-FFF2-40B4-BE49-F238E27FC236}">
                <a16:creationId xmlns:a16="http://schemas.microsoft.com/office/drawing/2014/main" id="{26430680-33FE-4286-B25B-58C2838B0B4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109502" y="10"/>
            <a:ext cx="4082498" cy="6857990"/>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866799ED-9F0E-41A2-99FD-8B156A981CC8}"/>
              </a:ext>
            </a:extLst>
          </p:cNvPr>
          <p:cNvSpPr txBox="1">
            <a:spLocks/>
          </p:cNvSpPr>
          <p:nvPr/>
        </p:nvSpPr>
        <p:spPr>
          <a:xfrm>
            <a:off x="466722" y="2558159"/>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solidFill>
                  <a:srgbClr val="FFFFFF"/>
                </a:solidFill>
              </a:rPr>
              <a:t>What’s behind this phenomenon?</a:t>
            </a:r>
            <a:endParaRPr lang="en-US" sz="4000" dirty="0">
              <a:solidFill>
                <a:srgbClr val="FFFFFF"/>
              </a:solidFill>
            </a:endParaRPr>
          </a:p>
        </p:txBody>
      </p:sp>
      <p:pic>
        <p:nvPicPr>
          <p:cNvPr id="24" name="Picture 2" descr="Brain Mind Psychology Mental - Free vector graphic on Pixabay">
            <a:extLst>
              <a:ext uri="{FF2B5EF4-FFF2-40B4-BE49-F238E27FC236}">
                <a16:creationId xmlns:a16="http://schemas.microsoft.com/office/drawing/2014/main" id="{610608E8-B32C-4011-83B4-F531066540E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3837" y="269308"/>
            <a:ext cx="3398967" cy="2883648"/>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3">
            <a:extLst>
              <a:ext uri="{FF2B5EF4-FFF2-40B4-BE49-F238E27FC236}">
                <a16:creationId xmlns:a16="http://schemas.microsoft.com/office/drawing/2014/main" id="{A9E381C0-7E0E-4972-8901-9D8BBBAB5CE3}"/>
              </a:ext>
            </a:extLst>
          </p:cNvPr>
          <p:cNvSpPr>
            <a:spLocks noGrp="1"/>
          </p:cNvSpPr>
          <p:nvPr>
            <p:ph idx="1"/>
          </p:nvPr>
        </p:nvSpPr>
        <p:spPr>
          <a:xfrm>
            <a:off x="4270709" y="269308"/>
            <a:ext cx="3701932" cy="6323997"/>
          </a:xfrm>
        </p:spPr>
        <p:txBody>
          <a:bodyPr anchor="ctr">
            <a:normAutofit/>
          </a:bodyPr>
          <a:lstStyle/>
          <a:p>
            <a:pPr marL="0" indent="0" algn="ctr">
              <a:buNone/>
            </a:pPr>
            <a:r>
              <a:rPr lang="en-US" dirty="0"/>
              <a:t>And finally, we apply what we have learned through family, society and media, to a large extent unconsciously, to assist us in recognizing danger or ease our ability to respond “appropriately” to the world around us</a:t>
            </a:r>
          </a:p>
        </p:txBody>
      </p:sp>
      <p:sp>
        <p:nvSpPr>
          <p:cNvPr id="5" name="TextBox 4">
            <a:extLst>
              <a:ext uri="{FF2B5EF4-FFF2-40B4-BE49-F238E27FC236}">
                <a16:creationId xmlns:a16="http://schemas.microsoft.com/office/drawing/2014/main" id="{63492508-44B2-457F-9923-3DCB7E3EEF35}"/>
              </a:ext>
            </a:extLst>
          </p:cNvPr>
          <p:cNvSpPr txBox="1"/>
          <p:nvPr/>
        </p:nvSpPr>
        <p:spPr>
          <a:xfrm>
            <a:off x="4224990" y="6148133"/>
            <a:ext cx="3696303" cy="707886"/>
          </a:xfrm>
          <a:prstGeom prst="rect">
            <a:avLst/>
          </a:prstGeom>
          <a:noFill/>
        </p:spPr>
        <p:txBody>
          <a:bodyPr wrap="square" rtlCol="0">
            <a:spAutoFit/>
          </a:bodyPr>
          <a:lstStyle/>
          <a:p>
            <a:r>
              <a:rPr lang="en-US" sz="1000" b="0" i="0" dirty="0">
                <a:solidFill>
                  <a:srgbClr val="202124"/>
                </a:solidFill>
                <a:effectLst/>
              </a:rPr>
              <a:t>Warner Bros ; 1492 Pictures ; Heyday Films ; producers, Chris Columbus, David Heyman, Mark Radcliffe ; screenplay, Steve </a:t>
            </a:r>
            <a:r>
              <a:rPr lang="en-US" sz="1000" b="0" i="0" dirty="0" err="1">
                <a:solidFill>
                  <a:srgbClr val="202124"/>
                </a:solidFill>
                <a:effectLst/>
              </a:rPr>
              <a:t>Kloves</a:t>
            </a:r>
            <a:r>
              <a:rPr lang="en-US" sz="1000" b="0" i="0" dirty="0">
                <a:solidFill>
                  <a:srgbClr val="202124"/>
                </a:solidFill>
                <a:effectLst/>
              </a:rPr>
              <a:t> ; directed by Alfonso </a:t>
            </a:r>
            <a:r>
              <a:rPr lang="en-US" sz="1000" b="0" i="0" dirty="0" err="1">
                <a:solidFill>
                  <a:srgbClr val="202124"/>
                </a:solidFill>
                <a:effectLst/>
              </a:rPr>
              <a:t>Cuarón</a:t>
            </a:r>
            <a:r>
              <a:rPr lang="en-US" sz="1000" b="0" i="0" dirty="0">
                <a:solidFill>
                  <a:srgbClr val="202124"/>
                </a:solidFill>
                <a:effectLst/>
              </a:rPr>
              <a:t>. </a:t>
            </a:r>
            <a:r>
              <a:rPr lang="en-US" sz="1000" b="1" i="0" dirty="0">
                <a:solidFill>
                  <a:srgbClr val="202124"/>
                </a:solidFill>
                <a:effectLst/>
              </a:rPr>
              <a:t>Harry Potter</a:t>
            </a:r>
            <a:r>
              <a:rPr lang="en-US" sz="1000" b="0" i="0" dirty="0">
                <a:solidFill>
                  <a:srgbClr val="202124"/>
                </a:solidFill>
                <a:effectLst/>
              </a:rPr>
              <a:t> And the </a:t>
            </a:r>
            <a:r>
              <a:rPr lang="en-US" sz="1000" b="1" i="0" dirty="0">
                <a:solidFill>
                  <a:srgbClr val="202124"/>
                </a:solidFill>
                <a:effectLst/>
              </a:rPr>
              <a:t>Prisoner of Azkaban</a:t>
            </a:r>
            <a:r>
              <a:rPr lang="en-US" sz="1000" b="0" i="0" dirty="0">
                <a:solidFill>
                  <a:srgbClr val="202124"/>
                </a:solidFill>
                <a:effectLst/>
              </a:rPr>
              <a:t>. Burbank, Calif. :Warner Home Video, 2004.</a:t>
            </a:r>
            <a:endParaRPr lang="en-US" sz="1000" dirty="0"/>
          </a:p>
        </p:txBody>
      </p:sp>
    </p:spTree>
    <p:extLst>
      <p:ext uri="{BB962C8B-B14F-4D97-AF65-F5344CB8AC3E}">
        <p14:creationId xmlns:p14="http://schemas.microsoft.com/office/powerpoint/2010/main" val="22794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24654-083A-4273-B8B2-737E39EF2FF3}"/>
              </a:ext>
            </a:extLst>
          </p:cNvPr>
          <p:cNvSpPr>
            <a:spLocks noGrp="1"/>
          </p:cNvSpPr>
          <p:nvPr>
            <p:ph type="title"/>
          </p:nvPr>
        </p:nvSpPr>
        <p:spPr>
          <a:xfrm>
            <a:off x="466722" y="2558159"/>
            <a:ext cx="3201366" cy="3387497"/>
          </a:xfrm>
        </p:spPr>
        <p:txBody>
          <a:bodyPr anchor="b">
            <a:normAutofit/>
          </a:bodyPr>
          <a:lstStyle/>
          <a:p>
            <a:pPr algn="r"/>
            <a:r>
              <a:rPr lang="en-US" sz="4000" dirty="0">
                <a:solidFill>
                  <a:srgbClr val="FFFFFF"/>
                </a:solidFill>
              </a:rPr>
              <a:t>What’s behind this phenomenon?</a:t>
            </a:r>
          </a:p>
        </p:txBody>
      </p:sp>
      <p:sp>
        <p:nvSpPr>
          <p:cNvPr id="3" name="Content Placeholder 2">
            <a:extLst>
              <a:ext uri="{FF2B5EF4-FFF2-40B4-BE49-F238E27FC236}">
                <a16:creationId xmlns:a16="http://schemas.microsoft.com/office/drawing/2014/main" id="{8044DFAC-438B-4496-AAF6-6452D123BB54}"/>
              </a:ext>
            </a:extLst>
          </p:cNvPr>
          <p:cNvSpPr>
            <a:spLocks noGrp="1"/>
          </p:cNvSpPr>
          <p:nvPr>
            <p:ph idx="1"/>
          </p:nvPr>
        </p:nvSpPr>
        <p:spPr>
          <a:xfrm>
            <a:off x="4290306" y="6087035"/>
            <a:ext cx="6555347" cy="682233"/>
          </a:xfrm>
        </p:spPr>
        <p:txBody>
          <a:bodyPr anchor="ctr">
            <a:normAutofit/>
          </a:bodyPr>
          <a:lstStyle/>
          <a:p>
            <a:pPr marL="0" indent="0">
              <a:buNone/>
            </a:pPr>
            <a:br>
              <a:rPr lang="en-US" sz="1400" dirty="0"/>
            </a:br>
            <a:r>
              <a:rPr lang="en-US" sz="1400" b="0" i="0" dirty="0">
                <a:solidFill>
                  <a:srgbClr val="000000"/>
                </a:solidFill>
                <a:effectLst/>
                <a:latin typeface="Georgia" panose="02040502050405020303" pitchFamily="18" charset="0"/>
              </a:rPr>
              <a:t>Kahneman, D. (2011). </a:t>
            </a:r>
            <a:r>
              <a:rPr lang="en-US" sz="1400" b="0" i="1" dirty="0">
                <a:solidFill>
                  <a:srgbClr val="000000"/>
                </a:solidFill>
                <a:effectLst/>
                <a:latin typeface="Georgia" panose="02040502050405020303" pitchFamily="18" charset="0"/>
              </a:rPr>
              <a:t>Thinking, fast and slow</a:t>
            </a:r>
            <a:r>
              <a:rPr lang="en-US" sz="1400" b="0" i="0" dirty="0">
                <a:solidFill>
                  <a:srgbClr val="000000"/>
                </a:solidFill>
                <a:effectLst/>
                <a:latin typeface="Georgia" panose="02040502050405020303" pitchFamily="18" charset="0"/>
              </a:rPr>
              <a:t>. Macmillan.</a:t>
            </a:r>
            <a:endParaRPr lang="en-US" sz="2000" dirty="0"/>
          </a:p>
        </p:txBody>
      </p:sp>
      <p:pic>
        <p:nvPicPr>
          <p:cNvPr id="1026" name="Picture 2" descr="Brain Mind Psychology Mental - Free vector graphic on Pixabay">
            <a:extLst>
              <a:ext uri="{FF2B5EF4-FFF2-40B4-BE49-F238E27FC236}">
                <a16:creationId xmlns:a16="http://schemas.microsoft.com/office/drawing/2014/main" id="{42DBA3B9-6177-400F-A91E-ABC737576CB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3837" y="269308"/>
            <a:ext cx="3398967" cy="28836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hneman's systems of thinking">
            <a:extLst>
              <a:ext uri="{FF2B5EF4-FFF2-40B4-BE49-F238E27FC236}">
                <a16:creationId xmlns:a16="http://schemas.microsoft.com/office/drawing/2014/main" id="{17100C2D-1496-4D8B-ACF7-E11173F86E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5724" y="1255060"/>
            <a:ext cx="8153227" cy="407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57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D9C10E-15C7-4264-A9D5-344237200FDC}"/>
              </a:ext>
            </a:extLst>
          </p:cNvPr>
          <p:cNvSpPr>
            <a:spLocks noGrp="1"/>
          </p:cNvSpPr>
          <p:nvPr>
            <p:ph idx="1"/>
          </p:nvPr>
        </p:nvSpPr>
        <p:spPr>
          <a:xfrm>
            <a:off x="4504547" y="5602940"/>
            <a:ext cx="7358901" cy="592587"/>
          </a:xfrm>
        </p:spPr>
        <p:txBody>
          <a:bodyPr anchor="ctr">
            <a:normAutofit/>
          </a:bodyPr>
          <a:lstStyle/>
          <a:p>
            <a:pPr marL="0" indent="0">
              <a:buNone/>
            </a:pPr>
            <a:r>
              <a:rPr lang="en-US" sz="2000" dirty="0"/>
              <a:t>            </a:t>
            </a:r>
            <a:r>
              <a:rPr lang="en-US" sz="3200" dirty="0"/>
              <a:t>implicit bias		                 explicit bias</a:t>
            </a:r>
          </a:p>
        </p:txBody>
      </p:sp>
      <p:sp>
        <p:nvSpPr>
          <p:cNvPr id="11" name="Title 1">
            <a:extLst>
              <a:ext uri="{FF2B5EF4-FFF2-40B4-BE49-F238E27FC236}">
                <a16:creationId xmlns:a16="http://schemas.microsoft.com/office/drawing/2014/main" id="{77A73FB2-8574-4A54-BF39-777F1394B7DF}"/>
              </a:ext>
            </a:extLst>
          </p:cNvPr>
          <p:cNvSpPr txBox="1">
            <a:spLocks/>
          </p:cNvSpPr>
          <p:nvPr/>
        </p:nvSpPr>
        <p:spPr>
          <a:xfrm>
            <a:off x="466722" y="2558159"/>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solidFill>
                  <a:srgbClr val="FFFFFF"/>
                </a:solidFill>
              </a:rPr>
              <a:t>What’s behind this phenomenon?</a:t>
            </a:r>
            <a:endParaRPr lang="en-US" sz="4000" dirty="0">
              <a:solidFill>
                <a:srgbClr val="FFFFFF"/>
              </a:solidFill>
            </a:endParaRPr>
          </a:p>
        </p:txBody>
      </p:sp>
      <p:pic>
        <p:nvPicPr>
          <p:cNvPr id="13" name="Picture 2" descr="Brain Mind Psychology Mental - Free vector graphic on Pixabay">
            <a:extLst>
              <a:ext uri="{FF2B5EF4-FFF2-40B4-BE49-F238E27FC236}">
                <a16:creationId xmlns:a16="http://schemas.microsoft.com/office/drawing/2014/main" id="{B4EE5B54-C627-48A6-B236-4481822ADA0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3837" y="269308"/>
            <a:ext cx="3398967" cy="28836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ahneman's systems of thinking">
            <a:extLst>
              <a:ext uri="{FF2B5EF4-FFF2-40B4-BE49-F238E27FC236}">
                <a16:creationId xmlns:a16="http://schemas.microsoft.com/office/drawing/2014/main" id="{BDC415C3-5C0A-4E4E-8785-801DF56A08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5724" y="1255060"/>
            <a:ext cx="8153227" cy="4076614"/>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Up 16">
            <a:extLst>
              <a:ext uri="{FF2B5EF4-FFF2-40B4-BE49-F238E27FC236}">
                <a16:creationId xmlns:a16="http://schemas.microsoft.com/office/drawing/2014/main" id="{1D51BE49-5B19-4E60-AFDA-B5B882C3D6E5}"/>
              </a:ext>
            </a:extLst>
          </p:cNvPr>
          <p:cNvSpPr/>
          <p:nvPr/>
        </p:nvSpPr>
        <p:spPr>
          <a:xfrm>
            <a:off x="8991435" y="5365322"/>
            <a:ext cx="673094" cy="9859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9A64CEC-DBAA-4968-B732-78B77BBFC63D}"/>
              </a:ext>
            </a:extLst>
          </p:cNvPr>
          <p:cNvSpPr/>
          <p:nvPr/>
        </p:nvSpPr>
        <p:spPr>
          <a:xfrm>
            <a:off x="4165600" y="1865745"/>
            <a:ext cx="3988568" cy="3615049"/>
          </a:xfrm>
          <a:prstGeom prst="rect">
            <a:avLst/>
          </a:prstGeom>
          <a:noFill/>
          <a:ln w="984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id="{B54CB5CA-64DE-4D4C-8AF1-AF22CBED2301}"/>
              </a:ext>
            </a:extLst>
          </p:cNvPr>
          <p:cNvSpPr/>
          <p:nvPr/>
        </p:nvSpPr>
        <p:spPr>
          <a:xfrm>
            <a:off x="4504548" y="5331674"/>
            <a:ext cx="673094" cy="9859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20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Slide18">
            <a:hlinkClick r:id="" action="ppaction://media"/>
            <a:extLst>
              <a:ext uri="{FF2B5EF4-FFF2-40B4-BE49-F238E27FC236}">
                <a16:creationId xmlns:a16="http://schemas.microsoft.com/office/drawing/2014/main" id="{CE243EDF-97B6-B94F-8E5A-FBC9671D4DE1}"/>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803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DDCBBE-7929-4F5A-B508-EE6CE246FCC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Allyship and Strategies</a:t>
            </a:r>
          </a:p>
        </p:txBody>
      </p:sp>
      <p:sp>
        <p:nvSpPr>
          <p:cNvPr id="3" name="Content Placeholder 2">
            <a:extLst>
              <a:ext uri="{FF2B5EF4-FFF2-40B4-BE49-F238E27FC236}">
                <a16:creationId xmlns:a16="http://schemas.microsoft.com/office/drawing/2014/main" id="{ED9D9E74-45ED-44F2-9BF1-418D5055AC94}"/>
              </a:ext>
            </a:extLst>
          </p:cNvPr>
          <p:cNvSpPr>
            <a:spLocks noGrp="1"/>
          </p:cNvSpPr>
          <p:nvPr>
            <p:ph idx="1"/>
          </p:nvPr>
        </p:nvSpPr>
        <p:spPr>
          <a:xfrm>
            <a:off x="4810259" y="649480"/>
            <a:ext cx="6555347" cy="5546047"/>
          </a:xfrm>
        </p:spPr>
        <p:txBody>
          <a:bodyPr anchor="ctr">
            <a:normAutofit/>
          </a:bodyPr>
          <a:lstStyle/>
          <a:p>
            <a:pPr marL="0" indent="0">
              <a:buNone/>
            </a:pPr>
            <a:r>
              <a:rPr lang="en-US" sz="3200" b="1" dirty="0"/>
              <a:t>IMPACT STATEMENTS: </a:t>
            </a:r>
            <a:r>
              <a:rPr lang="en-US" sz="3200" dirty="0"/>
              <a:t>A clear, nonthreatening way to directly address these issues is to focus on the affected individual rather than the person. It communicates the impact of a situation while avoiding blaming or accusing the other to reduce defensiveness.</a:t>
            </a:r>
          </a:p>
          <a:p>
            <a:pPr marL="0" indent="0">
              <a:buNone/>
            </a:pPr>
            <a:endParaRPr lang="en-US" sz="2000" dirty="0"/>
          </a:p>
          <a:p>
            <a:pPr marL="0" indent="0">
              <a:buNone/>
            </a:pPr>
            <a:endParaRPr lang="en-US" sz="2000" dirty="0"/>
          </a:p>
          <a:p>
            <a:pPr marL="0" indent="0">
              <a:buNone/>
            </a:pPr>
            <a:r>
              <a:rPr lang="en-US" sz="1400" dirty="0"/>
              <a:t>https://diversity.ucsf.edu/sites/diversity.ucsf.edu/files/Tools%20for%20Department%20Chairs%20and%20Deans.pdf</a:t>
            </a:r>
            <a:endParaRPr lang="en-US" sz="2000" dirty="0"/>
          </a:p>
        </p:txBody>
      </p:sp>
    </p:spTree>
    <p:extLst>
      <p:ext uri="{BB962C8B-B14F-4D97-AF65-F5344CB8AC3E}">
        <p14:creationId xmlns:p14="http://schemas.microsoft.com/office/powerpoint/2010/main" val="89232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C0C9-842A-4326-B83F-F3ADC0D7D6C7}"/>
              </a:ext>
            </a:extLst>
          </p:cNvPr>
          <p:cNvSpPr>
            <a:spLocks noGrp="1"/>
          </p:cNvSpPr>
          <p:nvPr>
            <p:ph type="title"/>
          </p:nvPr>
        </p:nvSpPr>
        <p:spPr>
          <a:xfrm>
            <a:off x="838200" y="1127126"/>
            <a:ext cx="10515600" cy="1325563"/>
          </a:xfrm>
        </p:spPr>
        <p:txBody>
          <a:bodyPr/>
          <a:lstStyle/>
          <a:p>
            <a:pPr algn="ctr"/>
            <a:r>
              <a:rPr lang="en-US" dirty="0"/>
              <a:t>CONFLICTS OF INTEREST: NONE</a:t>
            </a:r>
            <a:br>
              <a:rPr lang="en-US" dirty="0"/>
            </a:br>
            <a:endParaRPr lang="en-US" dirty="0"/>
          </a:p>
        </p:txBody>
      </p:sp>
      <p:sp>
        <p:nvSpPr>
          <p:cNvPr id="3" name="Content Placeholder 2">
            <a:extLst>
              <a:ext uri="{FF2B5EF4-FFF2-40B4-BE49-F238E27FC236}">
                <a16:creationId xmlns:a16="http://schemas.microsoft.com/office/drawing/2014/main" id="{BCE37525-D593-4B5C-90C9-D238366112BD}"/>
              </a:ext>
            </a:extLst>
          </p:cNvPr>
          <p:cNvSpPr>
            <a:spLocks noGrp="1"/>
          </p:cNvSpPr>
          <p:nvPr>
            <p:ph idx="1"/>
          </p:nvPr>
        </p:nvSpPr>
        <p:spPr>
          <a:xfrm>
            <a:off x="838200" y="3550024"/>
            <a:ext cx="10515600" cy="2626938"/>
          </a:xfrm>
        </p:spPr>
        <p:txBody>
          <a:bodyPr>
            <a:normAutofit/>
          </a:bodyPr>
          <a:lstStyle/>
          <a:p>
            <a:pPr marL="0" indent="0" algn="ctr">
              <a:buNone/>
            </a:pPr>
            <a:r>
              <a:rPr lang="en-US" sz="4000" dirty="0">
                <a:latin typeface="+mj-lt"/>
              </a:rPr>
              <a:t>This project was conducted with funding from the American Society of Anesthesiologists Committee for Professional Diversity Grant</a:t>
            </a:r>
          </a:p>
        </p:txBody>
      </p:sp>
    </p:spTree>
    <p:extLst>
      <p:ext uri="{BB962C8B-B14F-4D97-AF65-F5344CB8AC3E}">
        <p14:creationId xmlns:p14="http://schemas.microsoft.com/office/powerpoint/2010/main" val="67748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868A1-4FA3-4384-BB2D-0E86C5317A2E}"/>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Why is this such a difficult concept?</a:t>
            </a:r>
          </a:p>
        </p:txBody>
      </p:sp>
      <p:sp>
        <p:nvSpPr>
          <p:cNvPr id="3" name="Content Placeholder 2">
            <a:extLst>
              <a:ext uri="{FF2B5EF4-FFF2-40B4-BE49-F238E27FC236}">
                <a16:creationId xmlns:a16="http://schemas.microsoft.com/office/drawing/2014/main" id="{A93E63FE-5E8C-4FD3-A619-5D7BE79EB157}"/>
              </a:ext>
            </a:extLst>
          </p:cNvPr>
          <p:cNvSpPr>
            <a:spLocks noGrp="1"/>
          </p:cNvSpPr>
          <p:nvPr>
            <p:ph idx="1"/>
          </p:nvPr>
        </p:nvSpPr>
        <p:spPr>
          <a:xfrm>
            <a:off x="4810259" y="649480"/>
            <a:ext cx="6555347" cy="5546047"/>
          </a:xfrm>
        </p:spPr>
        <p:txBody>
          <a:bodyPr anchor="ctr">
            <a:normAutofit/>
          </a:bodyPr>
          <a:lstStyle/>
          <a:p>
            <a:pPr marL="0" indent="0">
              <a:buNone/>
            </a:pPr>
            <a:r>
              <a:rPr lang="en-US" b="1" dirty="0"/>
              <a:t>Implicit bias</a:t>
            </a:r>
            <a:r>
              <a:rPr lang="en-US" dirty="0"/>
              <a:t>: </a:t>
            </a:r>
            <a:r>
              <a:rPr lang="en-US" b="0" i="0" dirty="0">
                <a:effectLst/>
              </a:rPr>
              <a:t>attitudes we have towards people or associate stereotypes with them </a:t>
            </a:r>
            <a:r>
              <a:rPr lang="en-US" b="1" i="0" dirty="0">
                <a:solidFill>
                  <a:srgbClr val="C00000"/>
                </a:solidFill>
                <a:effectLst/>
              </a:rPr>
              <a:t>without our conscious knowledge</a:t>
            </a:r>
          </a:p>
          <a:p>
            <a:pPr marL="0" indent="0">
              <a:buNone/>
            </a:pPr>
            <a:endParaRPr lang="en-US" b="1" dirty="0"/>
          </a:p>
          <a:p>
            <a:pPr marL="0" indent="0">
              <a:buNone/>
            </a:pPr>
            <a:r>
              <a:rPr lang="en-US" b="1" dirty="0"/>
              <a:t>Microaggressions: </a:t>
            </a:r>
            <a:r>
              <a:rPr lang="en-US" b="0" i="0" dirty="0">
                <a:effectLst/>
              </a:rPr>
              <a:t>the kinds of remarks, questions, or actions that are painful because they have to do with a person's membership in a group that's discriminated against or subject to stereotypes. And a key part of what makes them so disconcerting is that </a:t>
            </a:r>
            <a:r>
              <a:rPr lang="en-US" b="1" i="0" dirty="0">
                <a:solidFill>
                  <a:srgbClr val="C00000"/>
                </a:solidFill>
                <a:effectLst/>
              </a:rPr>
              <a:t>they happen casually, frequently, and often without any harm intended</a:t>
            </a:r>
            <a:r>
              <a:rPr lang="en-US" b="0" i="0" dirty="0">
                <a:effectLst/>
              </a:rPr>
              <a:t>, in everyday life</a:t>
            </a:r>
            <a:endParaRPr lang="en-US" b="1" dirty="0"/>
          </a:p>
        </p:txBody>
      </p:sp>
    </p:spTree>
    <p:extLst>
      <p:ext uri="{BB962C8B-B14F-4D97-AF65-F5344CB8AC3E}">
        <p14:creationId xmlns:p14="http://schemas.microsoft.com/office/powerpoint/2010/main" val="2230370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6C5B6-8744-4C93-8340-F20DD50CD8C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Why is this such a difficult concept?</a:t>
            </a:r>
          </a:p>
        </p:txBody>
      </p:sp>
      <p:sp>
        <p:nvSpPr>
          <p:cNvPr id="3" name="Content Placeholder 2">
            <a:extLst>
              <a:ext uri="{FF2B5EF4-FFF2-40B4-BE49-F238E27FC236}">
                <a16:creationId xmlns:a16="http://schemas.microsoft.com/office/drawing/2014/main" id="{BCBAAB69-AEAC-431D-868C-7FB957028742}"/>
              </a:ext>
            </a:extLst>
          </p:cNvPr>
          <p:cNvSpPr>
            <a:spLocks noGrp="1"/>
          </p:cNvSpPr>
          <p:nvPr>
            <p:ph idx="1"/>
          </p:nvPr>
        </p:nvSpPr>
        <p:spPr>
          <a:xfrm>
            <a:off x="4134810" y="4017842"/>
            <a:ext cx="7590467" cy="2611557"/>
          </a:xfrm>
        </p:spPr>
        <p:txBody>
          <a:bodyPr anchor="ctr">
            <a:noAutofit/>
          </a:bodyPr>
          <a:lstStyle/>
          <a:p>
            <a:pPr marL="0" indent="0" algn="ctr">
              <a:buNone/>
            </a:pPr>
            <a:r>
              <a:rPr lang="en-US" sz="3600" b="1" i="1" dirty="0">
                <a:effectLst/>
              </a:rPr>
              <a:t>“without our conscious knowledge”</a:t>
            </a:r>
          </a:p>
          <a:p>
            <a:pPr marL="0" indent="0" algn="ctr">
              <a:buNone/>
            </a:pPr>
            <a:endParaRPr lang="en-US" sz="3600" b="1" i="1" dirty="0"/>
          </a:p>
          <a:p>
            <a:pPr marL="0" indent="0" algn="ctr">
              <a:buNone/>
            </a:pPr>
            <a:r>
              <a:rPr lang="en-US" sz="3600" b="1" i="1" dirty="0">
                <a:effectLst/>
              </a:rPr>
              <a:t>“they happen casually, frequently, and often without any harm intended”</a:t>
            </a:r>
            <a:endParaRPr lang="en-US" sz="3600" i="1" dirty="0"/>
          </a:p>
        </p:txBody>
      </p:sp>
      <p:pic>
        <p:nvPicPr>
          <p:cNvPr id="1026" name="Picture 2" descr="Who? Me? | Just Wine">
            <a:extLst>
              <a:ext uri="{FF2B5EF4-FFF2-40B4-BE49-F238E27FC236}">
                <a16:creationId xmlns:a16="http://schemas.microsoft.com/office/drawing/2014/main" id="{285C9AB3-9926-401A-ACC7-7B2D616AE1D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78543" y="444232"/>
            <a:ext cx="4341289" cy="3129379"/>
          </a:xfrm>
          <a:prstGeom prst="rect">
            <a:avLst/>
          </a:prstGeom>
          <a:noFill/>
          <a:ln w="508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69E48825-567A-4E1D-9A0B-590588A07056}"/>
              </a:ext>
            </a:extLst>
          </p:cNvPr>
          <p:cNvSpPr/>
          <p:nvPr/>
        </p:nvSpPr>
        <p:spPr>
          <a:xfrm>
            <a:off x="2950228" y="179855"/>
            <a:ext cx="3201366" cy="1239649"/>
          </a:xfrm>
          <a:prstGeom prst="wedgeRectCallout">
            <a:avLst>
              <a:gd name="adj1" fmla="val 63293"/>
              <a:gd name="adj2" fmla="val 33686"/>
            </a:avLst>
          </a:prstGeom>
          <a:solidFill>
            <a:schemeClr val="bg1"/>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What?? </a:t>
            </a:r>
          </a:p>
          <a:p>
            <a:pPr algn="ctr"/>
            <a:r>
              <a:rPr lang="en-US" sz="2800" dirty="0">
                <a:solidFill>
                  <a:schemeClr val="tx1"/>
                </a:solidFill>
              </a:rPr>
              <a:t>What did I say?</a:t>
            </a:r>
          </a:p>
        </p:txBody>
      </p:sp>
    </p:spTree>
    <p:extLst>
      <p:ext uri="{BB962C8B-B14F-4D97-AF65-F5344CB8AC3E}">
        <p14:creationId xmlns:p14="http://schemas.microsoft.com/office/powerpoint/2010/main" val="3796332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A90C69-3FB3-4750-9F58-DAB52FEF681C}"/>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Why is this such a difficult concept?</a:t>
            </a:r>
          </a:p>
        </p:txBody>
      </p:sp>
      <p:sp>
        <p:nvSpPr>
          <p:cNvPr id="3" name="Content Placeholder 2">
            <a:extLst>
              <a:ext uri="{FF2B5EF4-FFF2-40B4-BE49-F238E27FC236}">
                <a16:creationId xmlns:a16="http://schemas.microsoft.com/office/drawing/2014/main" id="{5F449CC5-0B39-4AD9-AED1-E11D4DD9783C}"/>
              </a:ext>
            </a:extLst>
          </p:cNvPr>
          <p:cNvSpPr>
            <a:spLocks noGrp="1"/>
          </p:cNvSpPr>
          <p:nvPr>
            <p:ph idx="1"/>
          </p:nvPr>
        </p:nvSpPr>
        <p:spPr>
          <a:xfrm>
            <a:off x="4810259" y="560703"/>
            <a:ext cx="6555347" cy="6044283"/>
          </a:xfrm>
        </p:spPr>
        <p:txBody>
          <a:bodyPr anchor="ctr">
            <a:normAutofit fontScale="85000" lnSpcReduction="20000"/>
          </a:bodyPr>
          <a:lstStyle/>
          <a:p>
            <a:pPr marL="0" indent="0" algn="l" fontAlgn="base">
              <a:buNone/>
            </a:pPr>
            <a:r>
              <a:rPr lang="en-US" sz="3900" b="0" i="0" u="sng" dirty="0">
                <a:solidFill>
                  <a:srgbClr val="535A60"/>
                </a:solidFill>
                <a:effectLst/>
                <a:hlinkClick r:id="rId2"/>
              </a:rPr>
              <a:t>Etiquette</a:t>
            </a:r>
            <a:r>
              <a:rPr lang="en-US" sz="3900" b="0" i="0" dirty="0">
                <a:solidFill>
                  <a:srgbClr val="535A60"/>
                </a:solidFill>
                <a:effectLst/>
              </a:rPr>
              <a:t>: the customs or rules governing </a:t>
            </a:r>
            <a:r>
              <a:rPr lang="en-US" sz="3900" b="0" i="0" dirty="0" err="1">
                <a:solidFill>
                  <a:srgbClr val="535A60"/>
                </a:solidFill>
                <a:effectLst/>
              </a:rPr>
              <a:t>behaviour</a:t>
            </a:r>
            <a:r>
              <a:rPr lang="en-US" sz="3900" b="0" i="0" dirty="0">
                <a:solidFill>
                  <a:srgbClr val="535A60"/>
                </a:solidFill>
                <a:effectLst/>
              </a:rPr>
              <a:t> regarded as correct or acceptable in social or official life</a:t>
            </a:r>
          </a:p>
          <a:p>
            <a:pPr marL="0" indent="0" algn="l" fontAlgn="base">
              <a:buNone/>
            </a:pPr>
            <a:endParaRPr lang="en-US" sz="3900" b="0" i="0" dirty="0">
              <a:solidFill>
                <a:srgbClr val="535A60"/>
              </a:solidFill>
              <a:effectLst/>
            </a:endParaRPr>
          </a:p>
          <a:p>
            <a:pPr marL="0" indent="0" algn="l" fontAlgn="base">
              <a:buNone/>
            </a:pPr>
            <a:r>
              <a:rPr lang="en-US" sz="3900" b="0" i="0" u="sng" dirty="0">
                <a:solidFill>
                  <a:srgbClr val="535A60"/>
                </a:solidFill>
                <a:effectLst/>
                <a:hlinkClick r:id="rId3"/>
              </a:rPr>
              <a:t>Courtesy</a:t>
            </a:r>
            <a:r>
              <a:rPr lang="en-US" sz="3900" b="0" i="0" dirty="0">
                <a:solidFill>
                  <a:srgbClr val="535A60"/>
                </a:solidFill>
                <a:effectLst/>
              </a:rPr>
              <a:t> is politeness, respect, and consideration for others.</a:t>
            </a:r>
          </a:p>
          <a:p>
            <a:pPr marL="0" indent="0" algn="l" fontAlgn="base">
              <a:buNone/>
            </a:pPr>
            <a:endParaRPr lang="en-US" sz="3900" b="0" i="0" dirty="0">
              <a:solidFill>
                <a:srgbClr val="535A60"/>
              </a:solidFill>
              <a:effectLst/>
            </a:endParaRPr>
          </a:p>
          <a:p>
            <a:pPr marL="0" indent="0" algn="l" fontAlgn="base">
              <a:buNone/>
            </a:pPr>
            <a:r>
              <a:rPr lang="en-US" sz="3900" b="0" i="0" u="sng" dirty="0">
                <a:solidFill>
                  <a:srgbClr val="535A60"/>
                </a:solidFill>
                <a:effectLst/>
                <a:hlinkClick r:id="rId4"/>
              </a:rPr>
              <a:t>Manner</a:t>
            </a:r>
            <a:r>
              <a:rPr lang="en-US" sz="3900" b="0" i="0" dirty="0">
                <a:solidFill>
                  <a:srgbClr val="535A60"/>
                </a:solidFill>
                <a:effectLst/>
              </a:rPr>
              <a:t>: a person's bearing and </a:t>
            </a:r>
            <a:r>
              <a:rPr lang="en-US" sz="3900" b="0" i="0" dirty="0" err="1">
                <a:solidFill>
                  <a:srgbClr val="535A60"/>
                </a:solidFill>
                <a:effectLst/>
              </a:rPr>
              <a:t>behaviour</a:t>
            </a:r>
            <a:endParaRPr lang="en-US" sz="3900" b="0" i="0" dirty="0">
              <a:solidFill>
                <a:srgbClr val="535A60"/>
              </a:solidFill>
              <a:effectLst/>
            </a:endParaRPr>
          </a:p>
          <a:p>
            <a:pPr marL="0" indent="0" algn="l" fontAlgn="base">
              <a:buNone/>
            </a:pPr>
            <a:endParaRPr lang="en-US" sz="3900" dirty="0">
              <a:solidFill>
                <a:srgbClr val="535A60"/>
              </a:solidFill>
            </a:endParaRPr>
          </a:p>
          <a:p>
            <a:pPr marL="0" indent="0" algn="l" fontAlgn="base">
              <a:buNone/>
            </a:pPr>
            <a:r>
              <a:rPr lang="en-US" sz="3900" dirty="0">
                <a:solidFill>
                  <a:srgbClr val="535A60"/>
                </a:solidFill>
              </a:rPr>
              <a:t>THESE EVOLVE OVER TIME</a:t>
            </a:r>
          </a:p>
          <a:p>
            <a:pPr marL="0" indent="0" algn="l" fontAlgn="base">
              <a:buNone/>
            </a:pPr>
            <a:endParaRPr lang="en-US" sz="1400" dirty="0">
              <a:solidFill>
                <a:srgbClr val="535A60"/>
              </a:solidFill>
              <a:latin typeface="Georgia" panose="02040502050405020303" pitchFamily="18" charset="0"/>
            </a:endParaRPr>
          </a:p>
          <a:p>
            <a:pPr marL="0" indent="0" algn="l" fontAlgn="base">
              <a:buNone/>
            </a:pPr>
            <a:endParaRPr lang="en-US" sz="1400" dirty="0">
              <a:solidFill>
                <a:srgbClr val="535A60"/>
              </a:solidFill>
              <a:latin typeface="Georgia" panose="02040502050405020303" pitchFamily="18" charset="0"/>
            </a:endParaRPr>
          </a:p>
          <a:p>
            <a:pPr marL="0" indent="0" algn="l" fontAlgn="base">
              <a:buNone/>
            </a:pPr>
            <a:r>
              <a:rPr lang="en-US" sz="2000" dirty="0"/>
              <a:t>https://www.collinsdictionary.com/us/</a:t>
            </a:r>
          </a:p>
        </p:txBody>
      </p:sp>
    </p:spTree>
    <p:extLst>
      <p:ext uri="{BB962C8B-B14F-4D97-AF65-F5344CB8AC3E}">
        <p14:creationId xmlns:p14="http://schemas.microsoft.com/office/powerpoint/2010/main" val="1218068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Slide23">
            <a:hlinkClick r:id="" action="ppaction://media"/>
            <a:extLst>
              <a:ext uri="{FF2B5EF4-FFF2-40B4-BE49-F238E27FC236}">
                <a16:creationId xmlns:a16="http://schemas.microsoft.com/office/drawing/2014/main" id="{EC0D9623-38A3-A04A-99B5-54A0F37D8587}"/>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3440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04FA1-AFBC-4D60-9337-B05CD6126B5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Allyship and Strategies</a:t>
            </a:r>
          </a:p>
        </p:txBody>
      </p:sp>
      <p:sp>
        <p:nvSpPr>
          <p:cNvPr id="3" name="Content Placeholder 2">
            <a:extLst>
              <a:ext uri="{FF2B5EF4-FFF2-40B4-BE49-F238E27FC236}">
                <a16:creationId xmlns:a16="http://schemas.microsoft.com/office/drawing/2014/main" id="{6756E670-C2E5-4C24-B2C0-CF0B4906CC80}"/>
              </a:ext>
            </a:extLst>
          </p:cNvPr>
          <p:cNvSpPr>
            <a:spLocks noGrp="1"/>
          </p:cNvSpPr>
          <p:nvPr>
            <p:ph idx="1"/>
          </p:nvPr>
        </p:nvSpPr>
        <p:spPr>
          <a:xfrm>
            <a:off x="4810259" y="649480"/>
            <a:ext cx="6555347" cy="5858476"/>
          </a:xfrm>
        </p:spPr>
        <p:txBody>
          <a:bodyPr anchor="ctr">
            <a:normAutofit lnSpcReduction="10000"/>
          </a:bodyPr>
          <a:lstStyle/>
          <a:p>
            <a:pPr marL="0" indent="0">
              <a:buNone/>
            </a:pPr>
            <a:r>
              <a:rPr lang="en-US" sz="3200" b="1" dirty="0"/>
              <a:t>USE STRATEGIC QUESTIONS: </a:t>
            </a:r>
            <a:r>
              <a:rPr lang="en-US" sz="3200" dirty="0"/>
              <a:t>It is the skill of asking questions that will make a difference. A strategic question creates motion and options, avoids “why” and “yes or no” answers, is empowering to the receiver, and allows for difficult questions to be considered. Because of these qualities, a strategic question can lead to transformation. Useful in problem solving, difficult situations, and change efforts.</a:t>
            </a:r>
          </a:p>
          <a:p>
            <a:pPr marL="0" indent="0">
              <a:buNone/>
            </a:pPr>
            <a:endParaRPr lang="en-US" sz="1400" dirty="0"/>
          </a:p>
          <a:p>
            <a:pPr marL="0" indent="0">
              <a:buNone/>
            </a:pPr>
            <a:endParaRPr lang="en-US" sz="1400" dirty="0"/>
          </a:p>
          <a:p>
            <a:pPr marL="0" indent="0">
              <a:buNone/>
            </a:pPr>
            <a:r>
              <a:rPr lang="en-US" sz="1400" dirty="0"/>
              <a:t>https://diversity.ucsf.edu/sites/diversity.ucsf.edu/files/Tools%20for%20Department%20Chairs%20and%20Deans.pdf</a:t>
            </a:r>
          </a:p>
        </p:txBody>
      </p:sp>
    </p:spTree>
    <p:extLst>
      <p:ext uri="{BB962C8B-B14F-4D97-AF65-F5344CB8AC3E}">
        <p14:creationId xmlns:p14="http://schemas.microsoft.com/office/powerpoint/2010/main" val="313135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Slide25">
            <a:hlinkClick r:id="" action="ppaction://media"/>
            <a:extLst>
              <a:ext uri="{FF2B5EF4-FFF2-40B4-BE49-F238E27FC236}">
                <a16:creationId xmlns:a16="http://schemas.microsoft.com/office/drawing/2014/main" id="{A84B1D6E-8BD7-564A-B95C-11B91ABEC2D7}"/>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8380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F4CEA-3D21-46E2-BEAF-DB9C7879BBEA}"/>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Allyship and Strategies</a:t>
            </a:r>
          </a:p>
        </p:txBody>
      </p:sp>
      <p:sp>
        <p:nvSpPr>
          <p:cNvPr id="3" name="Content Placeholder 2">
            <a:extLst>
              <a:ext uri="{FF2B5EF4-FFF2-40B4-BE49-F238E27FC236}">
                <a16:creationId xmlns:a16="http://schemas.microsoft.com/office/drawing/2014/main" id="{35EA048C-8FA8-4C4B-9FA7-8AC2AA374CBD}"/>
              </a:ext>
            </a:extLst>
          </p:cNvPr>
          <p:cNvSpPr>
            <a:spLocks noGrp="1"/>
          </p:cNvSpPr>
          <p:nvPr>
            <p:ph idx="1"/>
          </p:nvPr>
        </p:nvSpPr>
        <p:spPr>
          <a:xfrm>
            <a:off x="4810259" y="586855"/>
            <a:ext cx="6555347" cy="6006826"/>
          </a:xfrm>
        </p:spPr>
        <p:txBody>
          <a:bodyPr anchor="ctr">
            <a:normAutofit fontScale="92500" lnSpcReduction="10000"/>
          </a:bodyPr>
          <a:lstStyle/>
          <a:p>
            <a:pPr marL="0" indent="0">
              <a:buNone/>
            </a:pPr>
            <a:r>
              <a:rPr lang="en-US" sz="3200" b="1" dirty="0"/>
              <a:t>PARAPHRASE/REFLECT: </a:t>
            </a:r>
            <a:r>
              <a:rPr lang="en-US" sz="3200" dirty="0"/>
              <a:t>Reflecting in one’s own words the essence of what the speaker has said. Paraphrasing demonstrates understanding and reduces defensiveness of both you and the speaker. Restate briefly in your own words, rather than simply parroting the speaker. Reflect both content and feeling whenever possible.</a:t>
            </a:r>
          </a:p>
          <a:p>
            <a:pPr marL="0" indent="0">
              <a:buNone/>
            </a:pPr>
            <a:endParaRPr lang="en-US" sz="3200" dirty="0"/>
          </a:p>
          <a:p>
            <a:pPr marL="0" indent="0">
              <a:buNone/>
            </a:pPr>
            <a:r>
              <a:rPr lang="en-US" sz="3200" b="1" dirty="0"/>
              <a:t>REFRAME: </a:t>
            </a:r>
            <a:r>
              <a:rPr lang="en-US" sz="3200" dirty="0"/>
              <a:t>Create a different way to look at a situation</a:t>
            </a:r>
          </a:p>
          <a:p>
            <a:pPr marL="0" indent="0">
              <a:buNone/>
            </a:pPr>
            <a:endParaRPr lang="en-US" dirty="0"/>
          </a:p>
          <a:p>
            <a:pPr marL="0" indent="0">
              <a:buNone/>
            </a:pPr>
            <a:r>
              <a:rPr lang="en-US" sz="1400" dirty="0"/>
              <a:t>https://diversity.ucsf.edu/sites/diversity.ucsf.edu/files/Tools%20for%20Department%20Chairs%20and%20Deans.pdf</a:t>
            </a:r>
            <a:endParaRPr lang="en-US" dirty="0"/>
          </a:p>
        </p:txBody>
      </p:sp>
    </p:spTree>
    <p:extLst>
      <p:ext uri="{BB962C8B-B14F-4D97-AF65-F5344CB8AC3E}">
        <p14:creationId xmlns:p14="http://schemas.microsoft.com/office/powerpoint/2010/main" val="640781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593824-31AE-4A56-BDA7-1B9CB85CE9DB}"/>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Allyship and Strategies</a:t>
            </a:r>
          </a:p>
        </p:txBody>
      </p:sp>
      <p:graphicFrame>
        <p:nvGraphicFramePr>
          <p:cNvPr id="22" name="Content Placeholder 2">
            <a:extLst>
              <a:ext uri="{FF2B5EF4-FFF2-40B4-BE49-F238E27FC236}">
                <a16:creationId xmlns:a16="http://schemas.microsoft.com/office/drawing/2014/main" id="{2FF4C1A1-8EAD-4DBE-8AE1-1E0EC7FA480A}"/>
              </a:ext>
            </a:extLst>
          </p:cNvPr>
          <p:cNvGraphicFramePr>
            <a:graphicFrameLocks noGrp="1"/>
          </p:cNvGraphicFramePr>
          <p:nvPr>
            <p:ph idx="1"/>
            <p:extLst>
              <p:ext uri="{D42A27DB-BD31-4B8C-83A1-F6EECF244321}">
                <p14:modId xmlns:p14="http://schemas.microsoft.com/office/powerpoint/2010/main" val="419527289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484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BD22F-1282-4082-8644-ED1BE0D25E9C}"/>
              </a:ext>
            </a:extLst>
          </p:cNvPr>
          <p:cNvSpPr>
            <a:spLocks noGrp="1"/>
          </p:cNvSpPr>
          <p:nvPr>
            <p:ph type="title"/>
          </p:nvPr>
        </p:nvSpPr>
        <p:spPr>
          <a:xfrm>
            <a:off x="466720" y="3104268"/>
            <a:ext cx="3201366" cy="3387497"/>
          </a:xfrm>
        </p:spPr>
        <p:txBody>
          <a:bodyPr anchor="b">
            <a:normAutofit/>
          </a:bodyPr>
          <a:lstStyle/>
          <a:p>
            <a:pPr algn="r"/>
            <a:r>
              <a:rPr lang="en-US" sz="4000" dirty="0">
                <a:solidFill>
                  <a:srgbClr val="FFFFFF"/>
                </a:solidFill>
              </a:rPr>
              <a:t>Our other work…</a:t>
            </a:r>
            <a:br>
              <a:rPr lang="en-US"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50D3B801-B323-4FFB-BABB-973D830ED505}"/>
              </a:ext>
            </a:extLst>
          </p:cNvPr>
          <p:cNvSpPr>
            <a:spLocks noGrp="1"/>
          </p:cNvSpPr>
          <p:nvPr>
            <p:ph idx="1"/>
          </p:nvPr>
        </p:nvSpPr>
        <p:spPr>
          <a:xfrm>
            <a:off x="4810259" y="649480"/>
            <a:ext cx="6555347" cy="5930614"/>
          </a:xfrm>
        </p:spPr>
        <p:txBody>
          <a:bodyPr anchor="t">
            <a:normAutofit/>
          </a:bodyPr>
          <a:lstStyle/>
          <a:p>
            <a:pPr marL="0" indent="0" algn="ctr">
              <a:buNone/>
            </a:pPr>
            <a:r>
              <a:rPr lang="en-US" sz="4000" dirty="0"/>
              <a:t>Addressing the bigoted patient</a:t>
            </a:r>
          </a:p>
          <a:p>
            <a:pPr marL="0" indent="0">
              <a:buNone/>
            </a:pPr>
            <a:endParaRPr lang="en-US" sz="2000" dirty="0"/>
          </a:p>
          <a:p>
            <a:pPr marL="0" indent="0">
              <a:buNone/>
            </a:pPr>
            <a:endParaRPr lang="en-US" sz="2000" dirty="0"/>
          </a:p>
          <a:p>
            <a:pPr marL="0" indent="0">
              <a:buNone/>
            </a:pPr>
            <a:r>
              <a:rPr lang="en-US" sz="3200" dirty="0"/>
              <a:t>Institutional policies to:</a:t>
            </a:r>
          </a:p>
          <a:p>
            <a:pPr marL="744538" indent="-403225"/>
            <a:r>
              <a:rPr lang="en-US" sz="2400" dirty="0"/>
              <a:t>protect employees</a:t>
            </a:r>
          </a:p>
          <a:p>
            <a:pPr marL="744538" indent="-403225"/>
            <a:r>
              <a:rPr lang="en-US" sz="2400" dirty="0"/>
              <a:t>provide strategies</a:t>
            </a:r>
          </a:p>
          <a:p>
            <a:pPr marL="744538" indent="0">
              <a:buNone/>
            </a:pPr>
            <a:r>
              <a:rPr lang="en-US" sz="2400" dirty="0"/>
              <a:t>for addressing bias</a:t>
            </a:r>
          </a:p>
          <a:p>
            <a:pPr marL="744538" indent="0">
              <a:buNone/>
            </a:pPr>
            <a:endParaRPr lang="en-US" sz="2400" dirty="0"/>
          </a:p>
          <a:p>
            <a:pPr marL="0" indent="0">
              <a:buNone/>
            </a:pPr>
            <a:r>
              <a:rPr lang="en-US" sz="1800" dirty="0">
                <a:solidFill>
                  <a:srgbClr val="C00000"/>
                </a:solidFill>
              </a:rPr>
              <a:t>**All characters in these scenarios are </a:t>
            </a:r>
          </a:p>
          <a:p>
            <a:pPr marL="0" indent="0">
              <a:buNone/>
            </a:pPr>
            <a:r>
              <a:rPr lang="en-US" sz="1800" dirty="0">
                <a:solidFill>
                  <a:srgbClr val="C00000"/>
                </a:solidFill>
              </a:rPr>
              <a:t>actors with knowledge of the script</a:t>
            </a:r>
          </a:p>
          <a:p>
            <a:pPr marL="0" indent="0">
              <a:buNone/>
            </a:pPr>
            <a:r>
              <a:rPr lang="en-US" sz="1800" dirty="0">
                <a:solidFill>
                  <a:srgbClr val="C00000"/>
                </a:solidFill>
              </a:rPr>
              <a:t>EXCEPT the bystander.**</a:t>
            </a:r>
          </a:p>
          <a:p>
            <a:pPr marL="744538" indent="-744538">
              <a:buNone/>
            </a:pPr>
            <a:endParaRPr lang="en-US" sz="2400" dirty="0"/>
          </a:p>
          <a:p>
            <a:pPr marL="744538" indent="-744538">
              <a:buNone/>
            </a:pPr>
            <a:r>
              <a:rPr lang="en-US" sz="2400" dirty="0"/>
              <a:t>Andre </a:t>
            </a:r>
            <a:r>
              <a:rPr lang="en-US" sz="2400" dirty="0" err="1"/>
              <a:t>Savadjian</a:t>
            </a:r>
            <a:r>
              <a:rPr lang="en-US" sz="2400" dirty="0"/>
              <a:t>, M.D.</a:t>
            </a:r>
          </a:p>
        </p:txBody>
      </p:sp>
      <p:pic>
        <p:nvPicPr>
          <p:cNvPr id="11" name="Picture 10">
            <a:extLst>
              <a:ext uri="{FF2B5EF4-FFF2-40B4-BE49-F238E27FC236}">
                <a16:creationId xmlns:a16="http://schemas.microsoft.com/office/drawing/2014/main" id="{2FA816C3-A594-48C1-987B-092AFA11A91A}"/>
              </a:ext>
            </a:extLst>
          </p:cNvPr>
          <p:cNvPicPr>
            <a:picLocks noChangeAspect="1"/>
          </p:cNvPicPr>
          <p:nvPr/>
        </p:nvPicPr>
        <p:blipFill>
          <a:blip r:embed="rId2"/>
          <a:stretch>
            <a:fillRect/>
          </a:stretch>
        </p:blipFill>
        <p:spPr>
          <a:xfrm>
            <a:off x="9149001" y="3231234"/>
            <a:ext cx="2216605" cy="3133564"/>
          </a:xfrm>
          <a:prstGeom prst="rect">
            <a:avLst/>
          </a:prstGeom>
          <a:ln w="25400">
            <a:solidFill>
              <a:schemeClr val="tx1"/>
            </a:solidFill>
          </a:ln>
          <a:effectLst>
            <a:outerShdw blurRad="50800" dist="38100" dir="2700000" algn="tl" rotWithShape="0">
              <a:prstClr val="black">
                <a:alpha val="40000"/>
              </a:prstClr>
            </a:outerShdw>
          </a:effectLst>
        </p:spPr>
      </p:pic>
      <p:sp>
        <p:nvSpPr>
          <p:cNvPr id="6" name="Arrow: Right 5">
            <a:extLst>
              <a:ext uri="{FF2B5EF4-FFF2-40B4-BE49-F238E27FC236}">
                <a16:creationId xmlns:a16="http://schemas.microsoft.com/office/drawing/2014/main" id="{AD87AD05-488C-4B5D-BE20-DE4B4094098F}"/>
              </a:ext>
            </a:extLst>
          </p:cNvPr>
          <p:cNvSpPr/>
          <p:nvPr/>
        </p:nvSpPr>
        <p:spPr>
          <a:xfrm>
            <a:off x="7888941" y="6100944"/>
            <a:ext cx="1013012" cy="331694"/>
          </a:xfrm>
          <a:prstGeom prst="rightArrow">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454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16F517D-9F6D-40C0-BBAE-16D01B21F48A}"/>
              </a:ext>
            </a:extLst>
          </p:cNvPr>
          <p:cNvSpPr txBox="1">
            <a:spLocks/>
          </p:cNvSpPr>
          <p:nvPr/>
        </p:nvSpPr>
        <p:spPr>
          <a:xfrm>
            <a:off x="4504547" y="5602940"/>
            <a:ext cx="7358901" cy="5925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            </a:t>
            </a:r>
            <a:r>
              <a:rPr lang="en-US" sz="3200"/>
              <a:t>implicit bias		                 explicit bias</a:t>
            </a:r>
            <a:endParaRPr lang="en-US" sz="3200" dirty="0"/>
          </a:p>
        </p:txBody>
      </p:sp>
      <p:sp>
        <p:nvSpPr>
          <p:cNvPr id="13" name="Title 1">
            <a:extLst>
              <a:ext uri="{FF2B5EF4-FFF2-40B4-BE49-F238E27FC236}">
                <a16:creationId xmlns:a16="http://schemas.microsoft.com/office/drawing/2014/main" id="{3FBF13A3-25F9-4AE5-A602-6D72B670F1C8}"/>
              </a:ext>
            </a:extLst>
          </p:cNvPr>
          <p:cNvSpPr txBox="1">
            <a:spLocks/>
          </p:cNvSpPr>
          <p:nvPr/>
        </p:nvSpPr>
        <p:spPr>
          <a:xfrm>
            <a:off x="466722" y="2558159"/>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solidFill>
                  <a:srgbClr val="FFFFFF"/>
                </a:solidFill>
              </a:rPr>
              <a:t>Our other work…</a:t>
            </a:r>
          </a:p>
        </p:txBody>
      </p:sp>
      <p:pic>
        <p:nvPicPr>
          <p:cNvPr id="15" name="Picture 2" descr="Brain Mind Psychology Mental - Free vector graphic on Pixabay">
            <a:extLst>
              <a:ext uri="{FF2B5EF4-FFF2-40B4-BE49-F238E27FC236}">
                <a16:creationId xmlns:a16="http://schemas.microsoft.com/office/drawing/2014/main" id="{3348D65A-D308-40ED-8292-F0EEF2B7527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3837" y="269308"/>
            <a:ext cx="3398967" cy="28836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ahneman's systems of thinking">
            <a:extLst>
              <a:ext uri="{FF2B5EF4-FFF2-40B4-BE49-F238E27FC236}">
                <a16:creationId xmlns:a16="http://schemas.microsoft.com/office/drawing/2014/main" id="{11B22967-421E-46CE-A93F-C33A6E49991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5724" y="1255060"/>
            <a:ext cx="8153227" cy="407661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9B97EDB4-BE62-431F-B666-0680EAAA1870}"/>
              </a:ext>
            </a:extLst>
          </p:cNvPr>
          <p:cNvSpPr/>
          <p:nvPr/>
        </p:nvSpPr>
        <p:spPr>
          <a:xfrm>
            <a:off x="8155705" y="1865745"/>
            <a:ext cx="3988568" cy="3615049"/>
          </a:xfrm>
          <a:prstGeom prst="rect">
            <a:avLst/>
          </a:prstGeom>
          <a:noFill/>
          <a:ln w="984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4E27BEFF-3902-4112-825C-B562B83E498C}"/>
              </a:ext>
            </a:extLst>
          </p:cNvPr>
          <p:cNvSpPr/>
          <p:nvPr/>
        </p:nvSpPr>
        <p:spPr>
          <a:xfrm>
            <a:off x="8991435" y="5365322"/>
            <a:ext cx="673094" cy="9859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9C9FF575-682F-4FB5-8F93-D23EEE7B36C4}"/>
              </a:ext>
            </a:extLst>
          </p:cNvPr>
          <p:cNvSpPr/>
          <p:nvPr/>
        </p:nvSpPr>
        <p:spPr>
          <a:xfrm>
            <a:off x="4504548" y="5331674"/>
            <a:ext cx="673094" cy="9859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21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B5748-F50F-4E14-BD15-A3B9A0AE2563}"/>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Objectives</a:t>
            </a:r>
          </a:p>
        </p:txBody>
      </p:sp>
      <p:sp>
        <p:nvSpPr>
          <p:cNvPr id="3" name="Content Placeholder 2">
            <a:extLst>
              <a:ext uri="{FF2B5EF4-FFF2-40B4-BE49-F238E27FC236}">
                <a16:creationId xmlns:a16="http://schemas.microsoft.com/office/drawing/2014/main" id="{49D687EE-7B17-4412-BFE9-B9A8EEE46F18}"/>
              </a:ext>
            </a:extLst>
          </p:cNvPr>
          <p:cNvSpPr>
            <a:spLocks noGrp="1"/>
          </p:cNvSpPr>
          <p:nvPr>
            <p:ph idx="1"/>
          </p:nvPr>
        </p:nvSpPr>
        <p:spPr>
          <a:xfrm>
            <a:off x="4810259" y="649480"/>
            <a:ext cx="6555347" cy="5976951"/>
          </a:xfrm>
        </p:spPr>
        <p:txBody>
          <a:bodyPr anchor="ctr">
            <a:normAutofit/>
          </a:bodyPr>
          <a:lstStyle/>
          <a:p>
            <a:pPr marL="341313" indent="-341313"/>
            <a:r>
              <a:rPr lang="en-US" sz="3200" b="0" i="0" dirty="0">
                <a:effectLst/>
                <a:latin typeface="Calibri" panose="020F0502020204030204" pitchFamily="34" charset="0"/>
              </a:rPr>
              <a:t>Recognize the experience of others impacted by implicit </a:t>
            </a:r>
            <a:r>
              <a:rPr lang="en-US" sz="3200" dirty="0">
                <a:latin typeface="Calibri" panose="020F0502020204030204" pitchFamily="34" charset="0"/>
              </a:rPr>
              <a:t>b</a:t>
            </a:r>
            <a:r>
              <a:rPr lang="en-US" sz="3200" b="0" i="0" dirty="0">
                <a:effectLst/>
                <a:latin typeface="Calibri" panose="020F0502020204030204" pitchFamily="34" charset="0"/>
              </a:rPr>
              <a:t>ias</a:t>
            </a:r>
          </a:p>
          <a:p>
            <a:pPr marL="341313" indent="-341313"/>
            <a:endParaRPr lang="en-US" sz="3200" b="0" i="0" dirty="0">
              <a:effectLst/>
              <a:latin typeface="Calibri" panose="020F0502020204030204" pitchFamily="34" charset="0"/>
            </a:endParaRPr>
          </a:p>
          <a:p>
            <a:pPr marL="341313" indent="-341313"/>
            <a:r>
              <a:rPr lang="en-US" sz="3200" b="0" i="0" dirty="0">
                <a:effectLst/>
                <a:latin typeface="Calibri" panose="020F0502020204030204" pitchFamily="34" charset="0"/>
              </a:rPr>
              <a:t>Understand the role of bystanders in becoming allies to combat implicit bias</a:t>
            </a:r>
          </a:p>
          <a:p>
            <a:pPr marL="341313" indent="-341313"/>
            <a:endParaRPr lang="en-US" sz="3200" b="0" i="0" dirty="0">
              <a:effectLst/>
              <a:latin typeface="Calibri" panose="020F0502020204030204" pitchFamily="34" charset="0"/>
            </a:endParaRPr>
          </a:p>
          <a:p>
            <a:pPr marL="341313" indent="-341313"/>
            <a:r>
              <a:rPr lang="en-US" sz="3200" b="0" i="0" dirty="0">
                <a:effectLst/>
                <a:latin typeface="Calibri" panose="020F0502020204030204" pitchFamily="34" charset="0"/>
              </a:rPr>
              <a:t>Practice strategies for intervention in instances of implicit bias in the perioperative workplace</a:t>
            </a:r>
          </a:p>
          <a:p>
            <a:pPr marL="0" indent="0">
              <a:buNone/>
            </a:pPr>
            <a:endParaRPr lang="en-US" sz="2000" dirty="0"/>
          </a:p>
        </p:txBody>
      </p:sp>
    </p:spTree>
    <p:extLst>
      <p:ext uri="{BB962C8B-B14F-4D97-AF65-F5344CB8AC3E}">
        <p14:creationId xmlns:p14="http://schemas.microsoft.com/office/powerpoint/2010/main" val="2359362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Slide30">
            <a:hlinkClick r:id="" action="ppaction://media"/>
            <a:extLst>
              <a:ext uri="{FF2B5EF4-FFF2-40B4-BE49-F238E27FC236}">
                <a16:creationId xmlns:a16="http://schemas.microsoft.com/office/drawing/2014/main" id="{714C09F3-EAA4-4249-82BF-ACE091114FA4}"/>
              </a:ext>
            </a:extLst>
          </p:cNvPr>
          <p:cNvPicPr>
            <a:picLocks noRot="1" noChangeAspect="1"/>
          </p:cNvPicPr>
          <p:nvPr>
            <a:videoFile r:link="rId1"/>
          </p:nvPr>
        </p:nvPicPr>
        <p:blipFill>
          <a:blip r:embed="rId3"/>
          <a:stretch>
            <a:fillRect/>
          </a:stretch>
        </p:blipFill>
        <p:spPr>
          <a:xfrm>
            <a:off x="0" y="0"/>
            <a:ext cx="12172950" cy="6858000"/>
          </a:xfrm>
          <a:prstGeom prst="rect">
            <a:avLst/>
          </a:prstGeom>
        </p:spPr>
      </p:pic>
    </p:spTree>
    <p:extLst>
      <p:ext uri="{BB962C8B-B14F-4D97-AF65-F5344CB8AC3E}">
        <p14:creationId xmlns:p14="http://schemas.microsoft.com/office/powerpoint/2010/main" val="384613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F1C8E-70D7-45A6-9B10-DA17E8CA65BE}"/>
              </a:ext>
            </a:extLst>
          </p:cNvPr>
          <p:cNvSpPr>
            <a:spLocks noGrp="1"/>
          </p:cNvSpPr>
          <p:nvPr>
            <p:ph type="title"/>
          </p:nvPr>
        </p:nvSpPr>
        <p:spPr>
          <a:xfrm>
            <a:off x="466722" y="586855"/>
            <a:ext cx="3201366" cy="3387497"/>
          </a:xfrm>
        </p:spPr>
        <p:txBody>
          <a:bodyPr anchor="b">
            <a:normAutofit/>
          </a:bodyPr>
          <a:lstStyle/>
          <a:p>
            <a:pPr algn="r"/>
            <a:r>
              <a:rPr lang="en-US" sz="4000" dirty="0">
                <a:solidFill>
                  <a:schemeClr val="bg1"/>
                </a:solidFill>
              </a:rPr>
              <a:t>Questions?</a:t>
            </a:r>
          </a:p>
        </p:txBody>
      </p:sp>
      <p:sp>
        <p:nvSpPr>
          <p:cNvPr id="3" name="Content Placeholder 2">
            <a:extLst>
              <a:ext uri="{FF2B5EF4-FFF2-40B4-BE49-F238E27FC236}">
                <a16:creationId xmlns:a16="http://schemas.microsoft.com/office/drawing/2014/main" id="{F03908D8-428F-481B-8DD7-C84F2A3576D5}"/>
              </a:ext>
            </a:extLst>
          </p:cNvPr>
          <p:cNvSpPr>
            <a:spLocks noGrp="1"/>
          </p:cNvSpPr>
          <p:nvPr>
            <p:ph idx="1"/>
          </p:nvPr>
        </p:nvSpPr>
        <p:spPr>
          <a:xfrm>
            <a:off x="4258235" y="649480"/>
            <a:ext cx="7790330" cy="5760285"/>
          </a:xfrm>
        </p:spPr>
        <p:txBody>
          <a:bodyPr anchor="ctr">
            <a:normAutofit fontScale="85000" lnSpcReduction="20000"/>
          </a:bodyPr>
          <a:lstStyle/>
          <a:p>
            <a:pPr marL="0" indent="0" algn="ctr">
              <a:buNone/>
            </a:pPr>
            <a:r>
              <a:rPr lang="en-US" sz="3600" dirty="0"/>
              <a:t>Resources:</a:t>
            </a:r>
          </a:p>
          <a:p>
            <a:pPr marL="0" indent="0">
              <a:buNone/>
            </a:pPr>
            <a:endParaRPr lang="en-US" sz="3600" dirty="0"/>
          </a:p>
          <a:p>
            <a:pPr marL="0" indent="0">
              <a:buNone/>
            </a:pPr>
            <a:r>
              <a:rPr lang="en-US" sz="2200" dirty="0">
                <a:hlinkClick r:id="rId2"/>
              </a:rPr>
              <a:t>https://diversity.ucsf.edu/sites/diversity.ucsf.edu</a:t>
            </a:r>
            <a:endParaRPr lang="en-US" sz="2200" dirty="0"/>
          </a:p>
          <a:p>
            <a:pPr marL="0" indent="0">
              <a:buNone/>
            </a:pPr>
            <a:endParaRPr lang="en-US" sz="2200" dirty="0"/>
          </a:p>
          <a:p>
            <a:pPr marL="0" indent="0">
              <a:buNone/>
            </a:pPr>
            <a:r>
              <a:rPr lang="en-US" sz="2200" b="0" i="0" dirty="0" err="1">
                <a:solidFill>
                  <a:srgbClr val="000000"/>
                </a:solidFill>
                <a:effectLst/>
              </a:rPr>
              <a:t>Ehie</a:t>
            </a:r>
            <a:r>
              <a:rPr lang="en-US" sz="2200" b="0" i="0" dirty="0">
                <a:solidFill>
                  <a:srgbClr val="000000"/>
                </a:solidFill>
                <a:effectLst/>
              </a:rPr>
              <a:t>, </a:t>
            </a:r>
            <a:r>
              <a:rPr lang="en-US" sz="2200" b="0" i="0" dirty="0" err="1">
                <a:solidFill>
                  <a:srgbClr val="000000"/>
                </a:solidFill>
                <a:effectLst/>
              </a:rPr>
              <a:t>Odinakachukwu</a:t>
            </a:r>
            <a:r>
              <a:rPr lang="en-US" sz="2200" b="0" i="0" dirty="0">
                <a:solidFill>
                  <a:srgbClr val="000000"/>
                </a:solidFill>
                <a:effectLst/>
              </a:rPr>
              <a:t>; Muse, Iyabo; Hill, </a:t>
            </a:r>
            <a:r>
              <a:rPr lang="en-US" sz="2200" b="0" i="0" dirty="0" err="1">
                <a:solidFill>
                  <a:srgbClr val="000000"/>
                </a:solidFill>
                <a:effectLst/>
              </a:rPr>
              <a:t>LaMisha</a:t>
            </a:r>
            <a:r>
              <a:rPr lang="en-US" sz="2200" b="0" i="0" dirty="0">
                <a:solidFill>
                  <a:srgbClr val="000000"/>
                </a:solidFill>
                <a:effectLst/>
              </a:rPr>
              <a:t>; Bastien, Alexandra</a:t>
            </a:r>
            <a:r>
              <a:rPr lang="en-US" sz="2200" baseline="30000" dirty="0">
                <a:solidFill>
                  <a:srgbClr val="000000"/>
                </a:solidFill>
              </a:rPr>
              <a:t>.</a:t>
            </a:r>
            <a:r>
              <a:rPr lang="en-US" sz="2200" b="0" i="0" dirty="0">
                <a:solidFill>
                  <a:srgbClr val="000000"/>
                </a:solidFill>
                <a:effectLst/>
              </a:rPr>
              <a:t> Professionalism: microaggression in the healthcare setting, Current Opinion in </a:t>
            </a:r>
            <a:r>
              <a:rPr lang="en-US" sz="2200" b="0" i="0" dirty="0" err="1">
                <a:solidFill>
                  <a:srgbClr val="000000"/>
                </a:solidFill>
                <a:effectLst/>
              </a:rPr>
              <a:t>Anaesthesiology</a:t>
            </a:r>
            <a:r>
              <a:rPr lang="en-US" sz="2200" b="0" i="0" dirty="0">
                <a:solidFill>
                  <a:srgbClr val="000000"/>
                </a:solidFill>
                <a:effectLst/>
              </a:rPr>
              <a:t>: April 2021 - Volume 34 - Issue 2 - p 131-136</a:t>
            </a:r>
          </a:p>
          <a:p>
            <a:pPr marL="0" indent="0">
              <a:buNone/>
            </a:pPr>
            <a:endParaRPr lang="en-US" sz="2200" dirty="0">
              <a:solidFill>
                <a:srgbClr val="000000"/>
              </a:solidFill>
            </a:endParaRPr>
          </a:p>
          <a:p>
            <a:pPr marL="0" indent="0">
              <a:buNone/>
            </a:pPr>
            <a:r>
              <a:rPr lang="en-US" sz="2200" b="0" i="0" dirty="0" err="1">
                <a:solidFill>
                  <a:srgbClr val="000000"/>
                </a:solidFill>
                <a:effectLst/>
              </a:rPr>
              <a:t>Acholonu</a:t>
            </a:r>
            <a:r>
              <a:rPr lang="en-US" sz="2200" b="0" i="0" dirty="0">
                <a:solidFill>
                  <a:srgbClr val="000000"/>
                </a:solidFill>
                <a:effectLst/>
              </a:rPr>
              <a:t> et al. “Interrupting Microaggressions in Health Care Settings: A Guide to Teaching Medical Students.” </a:t>
            </a:r>
            <a:r>
              <a:rPr lang="en-US" sz="2200" b="0" i="0" dirty="0" err="1">
                <a:solidFill>
                  <a:srgbClr val="000000"/>
                </a:solidFill>
                <a:effectLst/>
              </a:rPr>
              <a:t>MedEdPortal</a:t>
            </a:r>
            <a:r>
              <a:rPr lang="en-US" sz="2200" b="0" i="0" dirty="0">
                <a:solidFill>
                  <a:srgbClr val="000000"/>
                </a:solidFill>
                <a:effectLst/>
              </a:rPr>
              <a:t> 2020;16:10969.</a:t>
            </a:r>
          </a:p>
          <a:p>
            <a:pPr marL="0" indent="0">
              <a:buNone/>
            </a:pPr>
            <a:endParaRPr lang="en-US" sz="2200" dirty="0">
              <a:solidFill>
                <a:srgbClr val="000000"/>
              </a:solidFill>
            </a:endParaRPr>
          </a:p>
          <a:p>
            <a:pPr marL="0" indent="0">
              <a:buNone/>
            </a:pPr>
            <a:r>
              <a:rPr lang="en-US" sz="2200" b="0" i="0" dirty="0">
                <a:solidFill>
                  <a:srgbClr val="000000"/>
                </a:solidFill>
                <a:effectLst/>
              </a:rPr>
              <a:t>Burgess et al. Reducing racial bias among health care providers: lessons from social-cognitive psychology. Society of General Internal Medicine. 2007; 22:882-887.</a:t>
            </a:r>
          </a:p>
          <a:p>
            <a:pPr marL="0" indent="0">
              <a:buNone/>
            </a:pPr>
            <a:endParaRPr lang="en-US" sz="2200" dirty="0">
              <a:solidFill>
                <a:srgbClr val="000000"/>
              </a:solidFill>
            </a:endParaRPr>
          </a:p>
          <a:p>
            <a:pPr marL="0" indent="0">
              <a:buNone/>
            </a:pPr>
            <a:r>
              <a:rPr lang="en-US" sz="2200" b="0" i="0" dirty="0">
                <a:solidFill>
                  <a:srgbClr val="000000"/>
                </a:solidFill>
                <a:effectLst/>
              </a:rPr>
              <a:t>Sotto-Santiago S, et al. “I Didn’t Know What to Say”: Responding To Racism, Discrimination, and Microaggressions with the OWTFD Approach. </a:t>
            </a:r>
            <a:r>
              <a:rPr lang="en-US" sz="2200" b="0" i="0" dirty="0" err="1">
                <a:solidFill>
                  <a:srgbClr val="000000"/>
                </a:solidFill>
                <a:effectLst/>
              </a:rPr>
              <a:t>MedEdPortal</a:t>
            </a:r>
            <a:r>
              <a:rPr lang="en-US" sz="2200" b="0" i="0" dirty="0">
                <a:solidFill>
                  <a:srgbClr val="000000"/>
                </a:solidFill>
                <a:effectLst/>
              </a:rPr>
              <a:t> 2020;16:10971. https://doi.org/10.15766/mep_2374-8265.10971.</a:t>
            </a:r>
            <a:endParaRPr lang="en-US" sz="2200" dirty="0"/>
          </a:p>
        </p:txBody>
      </p:sp>
    </p:spTree>
    <p:extLst>
      <p:ext uri="{BB962C8B-B14F-4D97-AF65-F5344CB8AC3E}">
        <p14:creationId xmlns:p14="http://schemas.microsoft.com/office/powerpoint/2010/main" val="3979963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Slide4">
            <a:hlinkClick r:id="" action="ppaction://media"/>
            <a:extLst>
              <a:ext uri="{FF2B5EF4-FFF2-40B4-BE49-F238E27FC236}">
                <a16:creationId xmlns:a16="http://schemas.microsoft.com/office/drawing/2014/main" id="{238FBF9B-C990-8749-BAEF-28F11FC4E79A}"/>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855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4778F-64E6-46A5-9FF2-AA508C3C365C}"/>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Implicit bias</a:t>
            </a:r>
          </a:p>
        </p:txBody>
      </p:sp>
      <p:sp>
        <p:nvSpPr>
          <p:cNvPr id="3" name="Content Placeholder 2">
            <a:extLst>
              <a:ext uri="{FF2B5EF4-FFF2-40B4-BE49-F238E27FC236}">
                <a16:creationId xmlns:a16="http://schemas.microsoft.com/office/drawing/2014/main" id="{79F78B15-15BC-47E4-ADF5-130A8DAE72BE}"/>
              </a:ext>
            </a:extLst>
          </p:cNvPr>
          <p:cNvSpPr>
            <a:spLocks noGrp="1"/>
          </p:cNvSpPr>
          <p:nvPr>
            <p:ph idx="1"/>
          </p:nvPr>
        </p:nvSpPr>
        <p:spPr>
          <a:xfrm>
            <a:off x="4810259" y="554478"/>
            <a:ext cx="6555347" cy="5858198"/>
          </a:xfrm>
        </p:spPr>
        <p:txBody>
          <a:bodyPr anchor="ctr">
            <a:normAutofit lnSpcReduction="10000"/>
          </a:bodyPr>
          <a:lstStyle/>
          <a:p>
            <a:r>
              <a:rPr lang="en-US" sz="2400" dirty="0"/>
              <a:t>“</a:t>
            </a:r>
            <a:r>
              <a:rPr lang="en-US" sz="2400" b="0" i="0" dirty="0">
                <a:effectLst/>
              </a:rPr>
              <a:t>attitudes we have towards people or associate stereotypes with them without our conscious knowledge.”*</a:t>
            </a:r>
          </a:p>
          <a:p>
            <a:pPr marL="457200" lvl="1" indent="0">
              <a:buNone/>
            </a:pPr>
            <a:endParaRPr lang="en-US" sz="1400" dirty="0">
              <a:solidFill>
                <a:schemeClr val="tx1">
                  <a:lumMod val="65000"/>
                  <a:lumOff val="35000"/>
                </a:schemeClr>
              </a:solidFill>
            </a:endParaRPr>
          </a:p>
          <a:p>
            <a:pPr marL="457200" lvl="1" indent="0">
              <a:buNone/>
            </a:pPr>
            <a:r>
              <a:rPr lang="en-US" sz="1400" dirty="0">
                <a:solidFill>
                  <a:schemeClr val="tx1">
                    <a:lumMod val="65000"/>
                    <a:lumOff val="35000"/>
                  </a:schemeClr>
                </a:solidFill>
              </a:rPr>
              <a:t>*https://perception.org/research/implicit-bias/</a:t>
            </a:r>
          </a:p>
          <a:p>
            <a:pPr marL="457200" lvl="1" indent="0">
              <a:buNone/>
            </a:pPr>
            <a:endParaRPr lang="en-US" sz="2000" dirty="0"/>
          </a:p>
          <a:p>
            <a:pPr marL="233363" lvl="1" indent="-233363"/>
            <a:r>
              <a:rPr lang="en-US" b="0" i="0" dirty="0">
                <a:effectLst/>
              </a:rPr>
              <a:t>“in social identity theory, an implicit bias or implicit stereotype, is the pre-reflective attribution of particular qualities by an individual to a member of some social out group.”*</a:t>
            </a:r>
          </a:p>
          <a:p>
            <a:pPr marL="457200" lvl="2" indent="0">
              <a:buNone/>
            </a:pPr>
            <a:endParaRPr lang="en-US" sz="1400" dirty="0">
              <a:solidFill>
                <a:schemeClr val="tx1">
                  <a:lumMod val="65000"/>
                  <a:lumOff val="35000"/>
                </a:schemeClr>
              </a:solidFill>
            </a:endParaRPr>
          </a:p>
          <a:p>
            <a:pPr marL="457200" lvl="2" indent="0">
              <a:buNone/>
            </a:pPr>
            <a:r>
              <a:rPr lang="en-US" sz="1400" dirty="0">
                <a:solidFill>
                  <a:schemeClr val="tx1">
                    <a:lumMod val="65000"/>
                    <a:lumOff val="35000"/>
                  </a:schemeClr>
                </a:solidFill>
              </a:rPr>
              <a:t>*https://en.wikipedia.org/wiki/Implicit_stereotype</a:t>
            </a:r>
          </a:p>
          <a:p>
            <a:pPr marL="457200" lvl="2" indent="0">
              <a:buNone/>
            </a:pPr>
            <a:endParaRPr lang="en-US" dirty="0"/>
          </a:p>
          <a:p>
            <a:pPr marL="233363" lvl="2" indent="-233363"/>
            <a:r>
              <a:rPr lang="en-US" sz="2400" b="1" dirty="0"/>
              <a:t>“</a:t>
            </a:r>
            <a:r>
              <a:rPr lang="en-US" sz="2400" b="0" i="0" dirty="0">
                <a:effectLst/>
              </a:rPr>
              <a:t>unconscious attitudes and stereotypes that can manifest in the criminal justice system, workplace, school setting, and in the healthcare system.”*</a:t>
            </a:r>
          </a:p>
          <a:p>
            <a:pPr marL="457200" lvl="3" indent="0">
              <a:buNone/>
            </a:pPr>
            <a:endParaRPr lang="en-US" sz="1400" dirty="0">
              <a:solidFill>
                <a:schemeClr val="tx1">
                  <a:lumMod val="65000"/>
                  <a:lumOff val="35000"/>
                </a:schemeClr>
              </a:solidFill>
            </a:endParaRPr>
          </a:p>
          <a:p>
            <a:pPr marL="457200" lvl="3" indent="0">
              <a:buNone/>
            </a:pPr>
            <a:r>
              <a:rPr lang="en-US" sz="1400" dirty="0">
                <a:solidFill>
                  <a:schemeClr val="tx1">
                    <a:lumMod val="65000"/>
                    <a:lumOff val="35000"/>
                  </a:schemeClr>
                </a:solidFill>
              </a:rPr>
              <a:t>*https://www.simplypsychology.org/implicit-bias.html</a:t>
            </a:r>
          </a:p>
        </p:txBody>
      </p:sp>
    </p:spTree>
    <p:extLst>
      <p:ext uri="{BB962C8B-B14F-4D97-AF65-F5344CB8AC3E}">
        <p14:creationId xmlns:p14="http://schemas.microsoft.com/office/powerpoint/2010/main" val="53531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30C6A3-D55D-493C-B86B-AF043B1A35E9}"/>
              </a:ext>
            </a:extLst>
          </p:cNvPr>
          <p:cNvSpPr>
            <a:spLocks noGrp="1"/>
          </p:cNvSpPr>
          <p:nvPr>
            <p:ph type="title"/>
          </p:nvPr>
        </p:nvSpPr>
        <p:spPr>
          <a:xfrm>
            <a:off x="130629" y="586855"/>
            <a:ext cx="3681350" cy="3387497"/>
          </a:xfrm>
        </p:spPr>
        <p:txBody>
          <a:bodyPr anchor="b">
            <a:normAutofit/>
          </a:bodyPr>
          <a:lstStyle/>
          <a:p>
            <a:pPr algn="r"/>
            <a:r>
              <a:rPr lang="en-US" sz="4000" dirty="0">
                <a:solidFill>
                  <a:srgbClr val="FFFFFF"/>
                </a:solidFill>
              </a:rPr>
              <a:t>microaggression</a:t>
            </a:r>
          </a:p>
        </p:txBody>
      </p:sp>
      <p:sp>
        <p:nvSpPr>
          <p:cNvPr id="3" name="Content Placeholder 2">
            <a:extLst>
              <a:ext uri="{FF2B5EF4-FFF2-40B4-BE49-F238E27FC236}">
                <a16:creationId xmlns:a16="http://schemas.microsoft.com/office/drawing/2014/main" id="{607266E7-F7E8-45FD-B054-6009B9A21D67}"/>
              </a:ext>
            </a:extLst>
          </p:cNvPr>
          <p:cNvSpPr>
            <a:spLocks noGrp="1"/>
          </p:cNvSpPr>
          <p:nvPr>
            <p:ph idx="1"/>
          </p:nvPr>
        </p:nvSpPr>
        <p:spPr>
          <a:xfrm>
            <a:off x="4258235" y="242047"/>
            <a:ext cx="7718612" cy="6472517"/>
          </a:xfrm>
        </p:spPr>
        <p:txBody>
          <a:bodyPr anchor="ctr">
            <a:normAutofit lnSpcReduction="10000"/>
          </a:bodyPr>
          <a:lstStyle/>
          <a:p>
            <a:r>
              <a:rPr lang="en-US" sz="2600" b="0" i="0" dirty="0">
                <a:solidFill>
                  <a:srgbClr val="202124"/>
                </a:solidFill>
                <a:effectLst/>
              </a:rPr>
              <a:t>“a statement, action, or incident regarded as an instance of indirect, subtle, or unintentional discrimination against members of a marginalized group such as a racial or ethnic minority.”*</a:t>
            </a:r>
          </a:p>
          <a:p>
            <a:pPr marL="457200" lvl="1" indent="0">
              <a:buNone/>
            </a:pPr>
            <a:r>
              <a:rPr lang="en-US" sz="1400" dirty="0">
                <a:solidFill>
                  <a:schemeClr val="tx1">
                    <a:lumMod val="65000"/>
                    <a:lumOff val="35000"/>
                  </a:schemeClr>
                </a:solidFill>
              </a:rPr>
              <a:t>*https://languages.oup.com/google-dictionary-en/</a:t>
            </a:r>
          </a:p>
          <a:p>
            <a:pPr lvl="1"/>
            <a:endParaRPr lang="en-US" sz="1800" dirty="0">
              <a:solidFill>
                <a:srgbClr val="202124"/>
              </a:solidFill>
            </a:endParaRPr>
          </a:p>
          <a:p>
            <a:pPr marL="233363" lvl="1" indent="-233363"/>
            <a:r>
              <a:rPr lang="en-US" b="0" i="0" dirty="0">
                <a:effectLst/>
              </a:rPr>
              <a:t>“brief and commonplace daily verbal, behavioral or environmental indignities, whether intentional or unintentional, that communicate hostile, derogatory, or negative attitudes toward stigmatized or culturally marginalized groups</a:t>
            </a:r>
            <a:r>
              <a:rPr lang="en-US" dirty="0"/>
              <a:t>”*</a:t>
            </a:r>
          </a:p>
          <a:p>
            <a:pPr marL="457200" lvl="2" indent="0">
              <a:buNone/>
            </a:pPr>
            <a:r>
              <a:rPr lang="en-US" sz="1400" dirty="0">
                <a:solidFill>
                  <a:schemeClr val="tx1">
                    <a:lumMod val="65000"/>
                    <a:lumOff val="35000"/>
                  </a:schemeClr>
                </a:solidFill>
              </a:rPr>
              <a:t>*https://en.wikipedia.org/wiki/Microaggression</a:t>
            </a:r>
          </a:p>
          <a:p>
            <a:pPr marL="690563" lvl="2" indent="-233363"/>
            <a:endParaRPr lang="en-US" sz="1400" dirty="0">
              <a:solidFill>
                <a:srgbClr val="202124"/>
              </a:solidFill>
            </a:endParaRPr>
          </a:p>
          <a:p>
            <a:pPr marL="233363" lvl="2" indent="-233363"/>
            <a:r>
              <a:rPr lang="en-US" sz="2400" b="0" i="0" dirty="0">
                <a:effectLst/>
              </a:rPr>
              <a:t>“the kinds of remarks, questions, or actions that are painful because they have to do with a person's membership in a group that's discriminated against or subject to stereotypes. And a key part of what makes them so disconcerting is that they happen casually, frequently, and often without any harm intended, in everyday life”*</a:t>
            </a:r>
          </a:p>
          <a:p>
            <a:pPr marL="457200" lvl="3" indent="0">
              <a:buNone/>
            </a:pPr>
            <a:r>
              <a:rPr lang="en-US" sz="1400" dirty="0">
                <a:solidFill>
                  <a:schemeClr val="tx1">
                    <a:lumMod val="65000"/>
                    <a:lumOff val="35000"/>
                  </a:schemeClr>
                </a:solidFill>
              </a:rPr>
              <a:t>*https://www.vox.com/2015/2/16/8031073/what-are-microaggressions</a:t>
            </a:r>
          </a:p>
        </p:txBody>
      </p:sp>
    </p:spTree>
    <p:extLst>
      <p:ext uri="{BB962C8B-B14F-4D97-AF65-F5344CB8AC3E}">
        <p14:creationId xmlns:p14="http://schemas.microsoft.com/office/powerpoint/2010/main" val="19419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E771D8-F787-4E05-BA53-B105ECEF05AB}"/>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What we did and why</a:t>
            </a:r>
          </a:p>
        </p:txBody>
      </p:sp>
      <p:graphicFrame>
        <p:nvGraphicFramePr>
          <p:cNvPr id="22" name="Content Placeholder 2">
            <a:extLst>
              <a:ext uri="{FF2B5EF4-FFF2-40B4-BE49-F238E27FC236}">
                <a16:creationId xmlns:a16="http://schemas.microsoft.com/office/drawing/2014/main" id="{9E4E7516-8700-42B4-A8BD-5B8A4B22E72A}"/>
              </a:ext>
            </a:extLst>
          </p:cNvPr>
          <p:cNvGraphicFramePr>
            <a:graphicFrameLocks noGrp="1"/>
          </p:cNvGraphicFramePr>
          <p:nvPr>
            <p:ph idx="1"/>
            <p:extLst>
              <p:ext uri="{D42A27DB-BD31-4B8C-83A1-F6EECF244321}">
                <p14:modId xmlns:p14="http://schemas.microsoft.com/office/powerpoint/2010/main" val="396392092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5889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3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E771D8-F787-4E05-BA53-B105ECEF05AB}"/>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What we did and why</a:t>
            </a:r>
          </a:p>
        </p:txBody>
      </p:sp>
      <p:graphicFrame>
        <p:nvGraphicFramePr>
          <p:cNvPr id="17" name="Content Placeholder 2">
            <a:extLst>
              <a:ext uri="{FF2B5EF4-FFF2-40B4-BE49-F238E27FC236}">
                <a16:creationId xmlns:a16="http://schemas.microsoft.com/office/drawing/2014/main" id="{1A43E128-4474-45DC-8A7E-B482FEE481F7}"/>
              </a:ext>
            </a:extLst>
          </p:cNvPr>
          <p:cNvGraphicFramePr>
            <a:graphicFrameLocks noGrp="1"/>
          </p:cNvGraphicFramePr>
          <p:nvPr>
            <p:ph idx="1"/>
            <p:extLst>
              <p:ext uri="{D42A27DB-BD31-4B8C-83A1-F6EECF244321}">
                <p14:modId xmlns:p14="http://schemas.microsoft.com/office/powerpoint/2010/main" val="207964783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492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0155-370B-451B-BEE3-AD88A576061E}"/>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What we did and </a:t>
            </a:r>
            <a:r>
              <a:rPr lang="en-US" sz="4000" b="1" u="sng" dirty="0">
                <a:solidFill>
                  <a:srgbClr val="FFFFFF"/>
                </a:solidFill>
              </a:rPr>
              <a:t>why</a:t>
            </a:r>
          </a:p>
        </p:txBody>
      </p:sp>
      <p:graphicFrame>
        <p:nvGraphicFramePr>
          <p:cNvPr id="22" name="Content Placeholder 2">
            <a:extLst>
              <a:ext uri="{FF2B5EF4-FFF2-40B4-BE49-F238E27FC236}">
                <a16:creationId xmlns:a16="http://schemas.microsoft.com/office/drawing/2014/main" id="{5CC3618E-97B3-4909-AB85-7B684F92BC47}"/>
              </a:ext>
            </a:extLst>
          </p:cNvPr>
          <p:cNvGraphicFramePr>
            <a:graphicFrameLocks noGrp="1"/>
          </p:cNvGraphicFramePr>
          <p:nvPr>
            <p:ph idx="1"/>
            <p:extLst>
              <p:ext uri="{D42A27DB-BD31-4B8C-83A1-F6EECF244321}">
                <p14:modId xmlns:p14="http://schemas.microsoft.com/office/powerpoint/2010/main" val="405537380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807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8364</TotalTime>
  <Words>1599</Words>
  <Application>Microsoft Macintosh PowerPoint</Application>
  <PresentationFormat>Widescreen</PresentationFormat>
  <Paragraphs>144</Paragraphs>
  <Slides>31</Slides>
  <Notes>0</Notes>
  <HiddenSlides>0</HiddenSlides>
  <MMClips>6</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31</vt:i4>
      </vt:variant>
    </vt:vector>
  </HeadingPairs>
  <TitlesOfParts>
    <vt:vector size="36" baseType="lpstr">
      <vt:lpstr>Arial</vt:lpstr>
      <vt:lpstr>Calibri</vt:lpstr>
      <vt:lpstr>Calibri Light</vt:lpstr>
      <vt:lpstr>Georgia</vt:lpstr>
      <vt:lpstr>Office Theme</vt:lpstr>
      <vt:lpstr>Revealing the Bias Within Addressing Implicit Bias in the Peri-operative Workplace</vt:lpstr>
      <vt:lpstr>CONFLICTS OF INTEREST: NONE </vt:lpstr>
      <vt:lpstr>Objectives</vt:lpstr>
      <vt:lpstr>PowerPoint Presentation</vt:lpstr>
      <vt:lpstr>Implicit bias</vt:lpstr>
      <vt:lpstr>microaggression</vt:lpstr>
      <vt:lpstr>What we did and why</vt:lpstr>
      <vt:lpstr>What we did and why</vt:lpstr>
      <vt:lpstr>What we did and why</vt:lpstr>
      <vt:lpstr>PowerPoint Presentation</vt:lpstr>
      <vt:lpstr>Allyship and Strategies</vt:lpstr>
      <vt:lpstr>PowerPoint Presentation</vt:lpstr>
      <vt:lpstr>PowerPoint Presentation</vt:lpstr>
      <vt:lpstr>PowerPoint Presentation</vt:lpstr>
      <vt:lpstr>PowerPoint Presentation</vt:lpstr>
      <vt:lpstr>What’s behind this phenomenon?</vt:lpstr>
      <vt:lpstr>PowerPoint Presentation</vt:lpstr>
      <vt:lpstr>PowerPoint Presentation</vt:lpstr>
      <vt:lpstr>Allyship and Strategies</vt:lpstr>
      <vt:lpstr>Why is this such a difficult concept?</vt:lpstr>
      <vt:lpstr>Why is this such a difficult concept?</vt:lpstr>
      <vt:lpstr>Why is this such a difficult concept?</vt:lpstr>
      <vt:lpstr>PowerPoint Presentation</vt:lpstr>
      <vt:lpstr>Allyship and Strategies</vt:lpstr>
      <vt:lpstr>PowerPoint Presentation</vt:lpstr>
      <vt:lpstr>Allyship and Strategies</vt:lpstr>
      <vt:lpstr>Allyship and Strategies</vt:lpstr>
      <vt:lpstr>Our other work… </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Revealing the Biases Within</dc:title>
  <dc:creator>Bryan Mahoney</dc:creator>
  <cp:lastModifiedBy>Andrew Bronson</cp:lastModifiedBy>
  <cp:revision>11</cp:revision>
  <dcterms:created xsi:type="dcterms:W3CDTF">2021-05-14T18:31:36Z</dcterms:created>
  <dcterms:modified xsi:type="dcterms:W3CDTF">2022-03-02T19:53:08Z</dcterms:modified>
</cp:coreProperties>
</file>